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sldIdLst>
    <p:sldId id="2147376504" r:id="rId2"/>
    <p:sldId id="2147376516" r:id="rId3"/>
    <p:sldId id="214737651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6E7A74-5930-2745-A141-41DC8AC0AA5C}" type="datetimeFigureOut">
              <a:rPr lang="en-US" smtClean="0"/>
              <a:t>4/1/2026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8590D5-A73D-1F4A-A28E-9128FFCC4E16}" type="slidenum">
              <a:rPr lang="en-US" smtClean="0"/>
              <a:t>‹#›</a:t>
            </a:fld>
            <a:endParaRPr lang="en-US"/>
          </a:p>
        </p:txBody>
      </p:sp>
    </p:spTree>
    <p:extLst>
      <p:ext uri="{BB962C8B-B14F-4D97-AF65-F5344CB8AC3E}">
        <p14:creationId xmlns:p14="http://schemas.microsoft.com/office/powerpoint/2010/main" val="241966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D6815-7EE0-4A1F-91B7-A58F923AC1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16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56E4D-4ACC-34FB-3B88-BFACB3B73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B136C-BCF2-ACBE-A619-D26C1DDA5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3BF22-D6E8-6192-48DC-E2B3D2B58C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8A8551-EE31-C459-7BF4-CF45B1048E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1562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A9CA6-C49F-B9A2-F6AE-9AF519E23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E32F42-DDE9-C8CC-9CC9-68C437C93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08F3D5-15CB-BEAC-1C1F-B5B23352B3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D7CDC4-E43C-330F-E307-3BA7530DC6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1789-2980-4A0C-8D4D-E122580EB0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54894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299966"/>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421977"/>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83594561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pic>
        <p:nvPicPr>
          <p:cNvPr id="5" name="Logo" descr="CapTech">
            <a:extLst>
              <a:ext uri="{FF2B5EF4-FFF2-40B4-BE49-F238E27FC236}">
                <a16:creationId xmlns:a16="http://schemas.microsoft.com/office/drawing/2014/main" id="{F7E8E1EC-08DF-AF53-195C-486F6BBB6A55}"/>
              </a:ext>
              <a:ext uri="{C183D7F6-B498-43B3-948B-1728B52AA6E4}">
                <adec:decorative xmlns:adec="http://schemas.microsoft.com/office/drawing/2017/decorative" val="0"/>
              </a:ext>
            </a:extLst>
          </p:cNvPr>
          <p:cNvPicPr>
            <a:picLocks noChangeAspect="1"/>
          </p:cNvPicPr>
          <p:nvPr userDrawn="1"/>
        </p:nvPicPr>
        <p:blipFill>
          <a:blip r:embed="rId2">
            <a:biLevel thresh="25000"/>
          </a:blip>
          <a:srcRect/>
          <a:stretch/>
        </p:blipFill>
        <p:spPr>
          <a:xfrm>
            <a:off x="5530213" y="5964622"/>
            <a:ext cx="1131575" cy="274320"/>
          </a:xfrm>
          <a:prstGeom prst="rect">
            <a:avLst/>
          </a:prstGeom>
        </p:spPr>
      </p:pic>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7928186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388665749"/>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00803365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13256597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extLst>
              <a:ext uri="{28A0092B-C50C-407E-A947-70E740481C1C}">
                <a14:useLocalDpi xmlns:a14="http://schemas.microsoft.com/office/drawing/2010/main"/>
              </a:ext>
            </a:extLst>
          </a:blip>
          <a:srcRect b="-4408"/>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295007060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3531477713"/>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309392940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65746732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91116795"/>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160675144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20555183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77240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624753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4191910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extLst>
              <a:ext uri="{28A0092B-C50C-407E-A947-70E740481C1C}">
                <a14:useLocalDpi xmlns:a14="http://schemas.microsoft.com/office/drawing/2010/main"/>
              </a:ext>
            </a:extLst>
          </a:blip>
          <a:srcRect/>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20184621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2522061040"/>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3442094321"/>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290716330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860606785"/>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1125114726"/>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0170376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Tree>
    <p:extLst>
      <p:ext uri="{BB962C8B-B14F-4D97-AF65-F5344CB8AC3E}">
        <p14:creationId xmlns:p14="http://schemas.microsoft.com/office/powerpoint/2010/main" val="12794843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94360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Tree>
    <p:extLst>
      <p:ext uri="{BB962C8B-B14F-4D97-AF65-F5344CB8AC3E}">
        <p14:creationId xmlns:p14="http://schemas.microsoft.com/office/powerpoint/2010/main" val="2079481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1121877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88432627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3639417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5578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3599508345"/>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1362545736"/>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480468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381702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1994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32431733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95322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61331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2024 CapTech Ventures, Inc. All Rights Reserved.</a:t>
            </a:r>
          </a:p>
        </p:txBody>
      </p:sp>
    </p:spTree>
    <p:extLst>
      <p:ext uri="{BB962C8B-B14F-4D97-AF65-F5344CB8AC3E}">
        <p14:creationId xmlns:p14="http://schemas.microsoft.com/office/powerpoint/2010/main" val="9687208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7324228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185037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6421765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2024 CapTech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27753512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10563160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Tree>
    <p:extLst>
      <p:ext uri="{BB962C8B-B14F-4D97-AF65-F5344CB8AC3E}">
        <p14:creationId xmlns:p14="http://schemas.microsoft.com/office/powerpoint/2010/main" val="47185296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198439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43930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6679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33167120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234755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1125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36686805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438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161589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8710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79861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326626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9508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324895"/>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19369282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856757"/>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12262616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4208027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333992"/>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262312248"/>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7853518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4514359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37372056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41602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819488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0211039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17176245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16228836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extLst>
              <a:ext uri="{28A0092B-C50C-407E-A947-70E740481C1C}">
                <a14:useLocalDpi xmlns:a14="http://schemas.microsoft.com/office/drawing/2010/main"/>
              </a:ext>
            </a:extLst>
          </a:blip>
          <a:srcRect b="-25471"/>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2024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1233222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extLst>
              <a:ext uri="{28A0092B-C50C-407E-A947-70E740481C1C}">
                <a14:useLocalDpi xmlns:a14="http://schemas.microsoft.com/office/drawing/2010/main"/>
              </a:ext>
            </a:extLst>
          </a:blip>
          <a:srcRect b="-25471"/>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872294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3881130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40821509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1049696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2262213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39016216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25108047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17021198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22596229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2024 CapTech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24284481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980142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8838222"/>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2914558303"/>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633592028"/>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816992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40091940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2798716991"/>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1834926685"/>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1522888353"/>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theme" Target="../theme/theme1.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
        <p:nvSpPr>
          <p:cNvPr id="5" name="TextBox 4">
            <a:extLst>
              <a:ext uri="{FF2B5EF4-FFF2-40B4-BE49-F238E27FC236}">
                <a16:creationId xmlns:a16="http://schemas.microsoft.com/office/drawing/2014/main" id="{57025FF4-5CF0-87A9-8A08-1DBE9BC7C1CD}"/>
              </a:ext>
            </a:extLst>
          </p:cNvPr>
          <p:cNvSpPr txBox="1"/>
          <p:nvPr>
            <p:extLst>
              <p:ext uri="{1162E1C5-73C7-4A58-AE30-91384D911F3F}">
                <p184:classification xmlns:p184="http://schemas.microsoft.com/office/powerpoint/2018/4/main" val="ftr"/>
              </p:ext>
            </p:extLst>
          </p:nvPr>
        </p:nvSpPr>
        <p:spPr>
          <a:xfrm>
            <a:off x="63500" y="6672580"/>
            <a:ext cx="750888" cy="121920"/>
          </a:xfrm>
          <a:prstGeom prst="rect">
            <a:avLst/>
          </a:prstGeom>
        </p:spPr>
        <p:txBody>
          <a:bodyPr horzOverflow="overflow" lIns="0" tIns="0" rIns="0" bIns="0">
            <a:spAutoFit/>
          </a:bodyPr>
          <a:lstStyle/>
          <a:p>
            <a:pPr algn="l"/>
            <a:r>
              <a:rPr lang="en-US" sz="800">
                <a:solidFill>
                  <a:srgbClr val="000000">
                    <a:alpha val="50000"/>
                  </a:srgbClr>
                </a:solidFill>
                <a:latin typeface="Calibri" panose="020F0502020204030204" pitchFamily="34" charset="0"/>
                <a:cs typeface="Calibri" panose="020F0502020204030204" pitchFamily="34" charset="0"/>
              </a:rPr>
              <a:t>          Confidential</a:t>
            </a:r>
          </a:p>
        </p:txBody>
      </p:sp>
    </p:spTree>
    <p:extLst>
      <p:ext uri="{BB962C8B-B14F-4D97-AF65-F5344CB8AC3E}">
        <p14:creationId xmlns:p14="http://schemas.microsoft.com/office/powerpoint/2010/main" val="2636066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9EFC606-3321-C63F-98EA-FFE3D72E0687}"/>
              </a:ext>
            </a:extLst>
          </p:cNvPr>
          <p:cNvSpPr>
            <a:spLocks noGrp="1"/>
          </p:cNvSpPr>
          <p:nvPr>
            <p:ph type="body" sz="quarter" idx="55"/>
          </p:nvPr>
        </p:nvSpPr>
        <p:spPr>
          <a:xfrm>
            <a:off x="6409814" y="3429000"/>
            <a:ext cx="5172586" cy="2743200"/>
          </a:xfrm>
        </p:spPr>
        <p:txBody>
          <a:bodyPr/>
          <a:lstStyle/>
          <a:p>
            <a:r>
              <a:rPr lang="en-US" dirty="0"/>
              <a:t>Ada has 15 years of experience as a principal, information architecture, content design, and conversational design. She has worked in the Financial, medical, and technology industries for Google, Mayo Clinic, EY, Accenture, USAA, and Intuit. She is an advocate for the people whose products she works on and a team player who takes the initiative to quickly adapt the brand tone and voice across all communications. </a:t>
            </a:r>
          </a:p>
        </p:txBody>
      </p:sp>
      <p:sp>
        <p:nvSpPr>
          <p:cNvPr id="17" name="Text Placeholder 16">
            <a:extLst>
              <a:ext uri="{FF2B5EF4-FFF2-40B4-BE49-F238E27FC236}">
                <a16:creationId xmlns:a16="http://schemas.microsoft.com/office/drawing/2014/main" id="{3763C450-FCE4-81D6-A02F-4554A6FA1D65}"/>
              </a:ext>
            </a:extLst>
          </p:cNvPr>
          <p:cNvSpPr>
            <a:spLocks noGrp="1"/>
          </p:cNvSpPr>
          <p:nvPr>
            <p:ph type="body" sz="quarter" idx="60"/>
          </p:nvPr>
        </p:nvSpPr>
        <p:spPr>
          <a:xfrm>
            <a:off x="1405180" y="3895343"/>
            <a:ext cx="3732841" cy="1489975"/>
          </a:xfrm>
        </p:spPr>
        <p:txBody>
          <a:bodyPr/>
          <a:lstStyle/>
          <a:p>
            <a:r>
              <a:rPr lang="en-US" dirty="0"/>
              <a:t>Conversational Designer</a:t>
            </a:r>
          </a:p>
          <a:p>
            <a:r>
              <a:rPr lang="en-US" dirty="0"/>
              <a:t>content designer</a:t>
            </a:r>
          </a:p>
          <a:p>
            <a:r>
              <a:rPr lang="en-US" i="1" dirty="0">
                <a:latin typeface="Calibri" panose="020F0502020204030204" pitchFamily="34" charset="0"/>
                <a:ea typeface="Calibri" panose="020F0502020204030204" pitchFamily="34" charset="0"/>
                <a:cs typeface="Calibri" panose="020F0502020204030204" pitchFamily="34" charset="0"/>
              </a:rPr>
              <a:t>Creative force for hire</a:t>
            </a:r>
          </a:p>
        </p:txBody>
      </p:sp>
      <p:sp>
        <p:nvSpPr>
          <p:cNvPr id="4" name="Title 3">
            <a:extLst>
              <a:ext uri="{FF2B5EF4-FFF2-40B4-BE49-F238E27FC236}">
                <a16:creationId xmlns:a16="http://schemas.microsoft.com/office/drawing/2014/main" id="{A4921779-F79B-387B-48E4-3F7B8D97343E}"/>
              </a:ext>
            </a:extLst>
          </p:cNvPr>
          <p:cNvSpPr>
            <a:spLocks noGrp="1"/>
          </p:cNvSpPr>
          <p:nvPr>
            <p:ph type="title"/>
          </p:nvPr>
        </p:nvSpPr>
        <p:spPr>
          <a:xfrm>
            <a:off x="1405181" y="3311134"/>
            <a:ext cx="3732841" cy="430887"/>
          </a:xfrm>
        </p:spPr>
        <p:txBody>
          <a:bodyPr/>
          <a:lstStyle/>
          <a:p>
            <a:r>
              <a:rPr lang="en-US" dirty="0"/>
              <a:t>Ada Burch</a:t>
            </a:r>
          </a:p>
        </p:txBody>
      </p:sp>
      <p:cxnSp>
        <p:nvCxnSpPr>
          <p:cNvPr id="21" name="Straight Arrow Connector 20">
            <a:extLst>
              <a:ext uri="{FF2B5EF4-FFF2-40B4-BE49-F238E27FC236}">
                <a16:creationId xmlns:a16="http://schemas.microsoft.com/office/drawing/2014/main" id="{07B51685-5004-DAD3-3E91-A6436967472B}"/>
              </a:ext>
              <a:ext uri="{C183D7F6-B498-43B3-948B-1728B52AA6E4}">
                <adec:decorative xmlns:adec="http://schemas.microsoft.com/office/drawing/2017/decorative" val="1"/>
              </a:ext>
            </a:extLst>
          </p:cNvPr>
          <p:cNvCxnSpPr>
            <a:cxnSpLocks/>
          </p:cNvCxnSpPr>
          <p:nvPr/>
        </p:nvCxnSpPr>
        <p:spPr>
          <a:xfrm>
            <a:off x="4065373" y="3555062"/>
            <a:ext cx="2067698" cy="0"/>
          </a:xfrm>
          <a:prstGeom prst="straightConnector1">
            <a:avLst/>
          </a:prstGeom>
          <a:ln w="15875">
            <a:solidFill>
              <a:schemeClr val="bg1">
                <a:lumMod val="65000"/>
              </a:schemeClr>
            </a:solidFill>
            <a:tailEnd type="arrow" w="med" len="sm"/>
          </a:ln>
        </p:spPr>
        <p:style>
          <a:lnRef idx="1">
            <a:schemeClr val="accent1"/>
          </a:lnRef>
          <a:fillRef idx="0">
            <a:schemeClr val="accent1"/>
          </a:fillRef>
          <a:effectRef idx="0">
            <a:schemeClr val="accent1"/>
          </a:effectRef>
          <a:fontRef idx="minor">
            <a:schemeClr val="tx1"/>
          </a:fontRef>
        </p:style>
      </p:cxnSp>
      <p:pic>
        <p:nvPicPr>
          <p:cNvPr id="3" name="Picture Placeholder 2" descr="A person smiling at the camera&#10;&#10;AI-generated content may be incorrect.">
            <a:extLst>
              <a:ext uri="{FF2B5EF4-FFF2-40B4-BE49-F238E27FC236}">
                <a16:creationId xmlns:a16="http://schemas.microsoft.com/office/drawing/2014/main" id="{C7628A16-AEBE-D5FA-AB12-324BA6F25663}"/>
              </a:ext>
            </a:extLst>
          </p:cNvPr>
          <p:cNvPicPr>
            <a:picLocks noGrp="1" noChangeAspect="1"/>
          </p:cNvPicPr>
          <p:nvPr>
            <p:ph type="pic" sz="quarter" idx="41"/>
          </p:nvPr>
        </p:nvPicPr>
        <p:blipFill>
          <a:blip r:embed="rId3"/>
          <a:srcRect/>
          <a:stretch>
            <a:fillRect/>
          </a:stretch>
        </p:blipFill>
        <p:spPr/>
      </p:pic>
      <p:sp>
        <p:nvSpPr>
          <p:cNvPr id="2" name="TextBox 1">
            <a:extLst>
              <a:ext uri="{FF2B5EF4-FFF2-40B4-BE49-F238E27FC236}">
                <a16:creationId xmlns:a16="http://schemas.microsoft.com/office/drawing/2014/main" id="{7A5DA14C-9DB8-05A0-B858-74727E4F6A70}"/>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5" name="TextBox 4">
            <a:extLst>
              <a:ext uri="{FF2B5EF4-FFF2-40B4-BE49-F238E27FC236}">
                <a16:creationId xmlns:a16="http://schemas.microsoft.com/office/drawing/2014/main" id="{970DA0BE-29E0-8B81-7D0C-9CCAEF2E0F18}"/>
              </a:ext>
            </a:extLst>
          </p:cNvPr>
          <p:cNvSpPr txBox="1"/>
          <p:nvPr/>
        </p:nvSpPr>
        <p:spPr>
          <a:xfrm>
            <a:off x="862289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Tree>
    <p:extLst>
      <p:ext uri="{BB962C8B-B14F-4D97-AF65-F5344CB8AC3E}">
        <p14:creationId xmlns:p14="http://schemas.microsoft.com/office/powerpoint/2010/main" val="12175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02411-7D8D-54DA-8562-D6F6FC95854B}"/>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2E015C55-77F1-C747-41E7-9161D47D3C18}"/>
              </a:ext>
            </a:extLst>
          </p:cNvPr>
          <p:cNvSpPr>
            <a:spLocks noGrp="1"/>
          </p:cNvSpPr>
          <p:nvPr>
            <p:ph type="body" sz="quarter" idx="83"/>
          </p:nvPr>
        </p:nvSpPr>
        <p:spPr>
          <a:xfrm>
            <a:off x="609600" y="3866799"/>
            <a:ext cx="4953000" cy="2085975"/>
          </a:xfrm>
        </p:spPr>
        <p:txBody>
          <a:bodyPr/>
          <a:lstStyle/>
          <a:p>
            <a:r>
              <a:rPr lang="en-US" sz="1200" b="0" i="0" u="none" strike="noStrike" baseline="0" dirty="0">
                <a:solidFill>
                  <a:srgbClr val="000000"/>
                </a:solidFill>
                <a:latin typeface="Gibson" panose="02000000000000000000"/>
              </a:rPr>
              <a:t>30% increase in patient engagement across redesigned pages </a:t>
            </a:r>
          </a:p>
          <a:p>
            <a:r>
              <a:rPr lang="en-US" sz="1200" b="0" i="0" u="none" strike="noStrike" baseline="0" dirty="0">
                <a:solidFill>
                  <a:srgbClr val="000000"/>
                </a:solidFill>
                <a:latin typeface="Gibson" panose="02000000000000000000"/>
              </a:rPr>
              <a:t>Unified messaging that reflected Mayo’s commitment to care, trust, and excellence </a:t>
            </a:r>
          </a:p>
          <a:p>
            <a:r>
              <a:rPr lang="en-US" sz="1200" b="0" i="0" u="none" strike="noStrike" baseline="0" dirty="0">
                <a:solidFill>
                  <a:srgbClr val="000000"/>
                </a:solidFill>
                <a:latin typeface="Gibson" panose="02000000000000000000"/>
              </a:rPr>
              <a:t>More inclusive, accessible content that resonated with a global audience </a:t>
            </a:r>
          </a:p>
          <a:p>
            <a:endParaRPr lang="en-US" dirty="0"/>
          </a:p>
          <a:p>
            <a:endParaRPr lang="en-US" dirty="0"/>
          </a:p>
        </p:txBody>
      </p:sp>
      <p:sp>
        <p:nvSpPr>
          <p:cNvPr id="7" name="Text Placeholder 6">
            <a:extLst>
              <a:ext uri="{FF2B5EF4-FFF2-40B4-BE49-F238E27FC236}">
                <a16:creationId xmlns:a16="http://schemas.microsoft.com/office/drawing/2014/main" id="{11BFDA37-4210-EE3A-70BD-EB30AFCB2D84}"/>
              </a:ext>
            </a:extLst>
          </p:cNvPr>
          <p:cNvSpPr>
            <a:spLocks noGrp="1"/>
          </p:cNvSpPr>
          <p:nvPr>
            <p:ph type="body" sz="quarter" idx="82"/>
          </p:nvPr>
        </p:nvSpPr>
        <p:spPr>
          <a:xfrm>
            <a:off x="609600" y="3467867"/>
            <a:ext cx="4952999" cy="302804"/>
          </a:xfrm>
        </p:spPr>
        <p:txBody>
          <a:bodyPr/>
          <a:lstStyle/>
          <a:p>
            <a:r>
              <a:rPr lang="en-US"/>
              <a:t>The Details</a:t>
            </a:r>
          </a:p>
        </p:txBody>
      </p:sp>
      <p:sp>
        <p:nvSpPr>
          <p:cNvPr id="9" name="Text Placeholder 8">
            <a:extLst>
              <a:ext uri="{FF2B5EF4-FFF2-40B4-BE49-F238E27FC236}">
                <a16:creationId xmlns:a16="http://schemas.microsoft.com/office/drawing/2014/main" id="{D564CEA1-BEBC-E592-7D45-D72DA5C69C92}"/>
              </a:ext>
            </a:extLst>
          </p:cNvPr>
          <p:cNvSpPr>
            <a:spLocks noGrp="1"/>
          </p:cNvSpPr>
          <p:nvPr>
            <p:ph type="body" sz="quarter" idx="84"/>
          </p:nvPr>
        </p:nvSpPr>
        <p:spPr>
          <a:xfrm>
            <a:off x="609600" y="2420200"/>
            <a:ext cx="4953000" cy="932357"/>
          </a:xfrm>
        </p:spPr>
        <p:txBody>
          <a:bodyPr/>
          <a:lstStyle/>
          <a:p>
            <a:r>
              <a:rPr lang="en-US" b="0" i="0" u="none" strike="noStrike" baseline="0" dirty="0">
                <a:solidFill>
                  <a:srgbClr val="000000"/>
                </a:solidFill>
                <a:latin typeface="Gibson" panose="02000000000000000000"/>
              </a:rPr>
              <a:t>Mayo Clinic, the number one hospital in the U.S., set out to redesign its website to better reflect its values of diversity, accessibility, and patient-centered care—and to meet the needs of millions of patients seeking guidance and connection. With over 2 million monthly views across its top pages, the site needed to inspire trust, guide patients, and reflect the real people it serves. </a:t>
            </a:r>
            <a:endParaRPr lang="en-US" dirty="0">
              <a:latin typeface="Gibson" panose="02000000000000000000"/>
            </a:endParaRPr>
          </a:p>
        </p:txBody>
      </p:sp>
      <p:sp>
        <p:nvSpPr>
          <p:cNvPr id="5" name="Title 4">
            <a:extLst>
              <a:ext uri="{FF2B5EF4-FFF2-40B4-BE49-F238E27FC236}">
                <a16:creationId xmlns:a16="http://schemas.microsoft.com/office/drawing/2014/main" id="{9DBEBBA3-47BE-EB15-56C4-FF262FBDA2CD}"/>
              </a:ext>
            </a:extLst>
          </p:cNvPr>
          <p:cNvSpPr>
            <a:spLocks noGrp="1"/>
          </p:cNvSpPr>
          <p:nvPr>
            <p:ph type="title"/>
          </p:nvPr>
        </p:nvSpPr>
        <p:spPr/>
        <p:txBody>
          <a:bodyPr/>
          <a:lstStyle/>
          <a:p>
            <a:r>
              <a:rPr lang="en-US" dirty="0"/>
              <a:t>The Story of Mayo Clinic Unfolds</a:t>
            </a:r>
          </a:p>
        </p:txBody>
      </p:sp>
      <p:sp>
        <p:nvSpPr>
          <p:cNvPr id="11" name="Text Placeholder 10">
            <a:extLst>
              <a:ext uri="{FF2B5EF4-FFF2-40B4-BE49-F238E27FC236}">
                <a16:creationId xmlns:a16="http://schemas.microsoft.com/office/drawing/2014/main" id="{F0E1DDD9-3651-987B-9F13-288EECA09342}"/>
              </a:ext>
            </a:extLst>
          </p:cNvPr>
          <p:cNvSpPr>
            <a:spLocks noGrp="1"/>
          </p:cNvSpPr>
          <p:nvPr>
            <p:ph type="body" sz="quarter" idx="17"/>
          </p:nvPr>
        </p:nvSpPr>
        <p:spPr/>
        <p:txBody>
          <a:bodyPr/>
          <a:lstStyle/>
          <a:p>
            <a:r>
              <a:rPr lang="en-US" dirty="0"/>
              <a:t>Mayo </a:t>
            </a:r>
            <a:r>
              <a:rPr lang="en-US" dirty="0" err="1"/>
              <a:t>CLinic</a:t>
            </a:r>
            <a:endParaRPr lang="en-US" dirty="0"/>
          </a:p>
        </p:txBody>
      </p:sp>
      <p:sp>
        <p:nvSpPr>
          <p:cNvPr id="31" name="TextBox 30">
            <a:extLst>
              <a:ext uri="{FF2B5EF4-FFF2-40B4-BE49-F238E27FC236}">
                <a16:creationId xmlns:a16="http://schemas.microsoft.com/office/drawing/2014/main" id="{463CDE5C-D014-E63E-F60D-6866F534576E}"/>
              </a:ext>
            </a:extLst>
          </p:cNvPr>
          <p:cNvSpPr txBox="1"/>
          <p:nvPr/>
        </p:nvSpPr>
        <p:spPr>
          <a:xfrm>
            <a:off x="4263081" y="7525265"/>
            <a:ext cx="0" cy="0"/>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800"/>
              </a:spcAft>
              <a:buClr>
                <a:srgbClr val="00A5DF"/>
              </a:buClr>
              <a:buSzTx/>
              <a:buFontTx/>
              <a:buNone/>
              <a:tabLst/>
              <a:defRPr/>
            </a:pPr>
            <a:endParaRPr kumimoji="0" lang="en-US" sz="1400" b="0" i="0" u="none" strike="noStrike" kern="900" cap="none" spc="20" normalizeH="0" baseline="0" noProof="0" err="1">
              <a:ln>
                <a:noFill/>
              </a:ln>
              <a:solidFill>
                <a:srgbClr val="333F48"/>
              </a:solidFill>
              <a:effectLst/>
              <a:uLnTx/>
              <a:uFillTx/>
              <a:latin typeface="Gibson" panose="02000000000000000000" pitchFamily="2" charset="77"/>
              <a:ea typeface="+mn-ea"/>
              <a:cs typeface="+mn-cs"/>
            </a:endParaRPr>
          </a:p>
        </p:txBody>
      </p:sp>
      <p:sp>
        <p:nvSpPr>
          <p:cNvPr id="2" name="Text Placeholder 8">
            <a:extLst>
              <a:ext uri="{FF2B5EF4-FFF2-40B4-BE49-F238E27FC236}">
                <a16:creationId xmlns:a16="http://schemas.microsoft.com/office/drawing/2014/main" id="{5643C149-BD64-6B38-AFEC-3DA166318831}"/>
              </a:ext>
            </a:extLst>
          </p:cNvPr>
          <p:cNvSpPr txBox="1">
            <a:spLocks/>
          </p:cNvSpPr>
          <p:nvPr/>
        </p:nvSpPr>
        <p:spPr>
          <a:xfrm>
            <a:off x="7447005" y="2686912"/>
            <a:ext cx="4953000" cy="932357"/>
          </a:xfrm>
          <a:prstGeom prst="rect">
            <a:avLst/>
          </a:prstGeom>
        </p:spPr>
        <p:txBody>
          <a:bodyPr vert="horz" lIns="0" tIns="0" rIns="0" bIns="0" rtlCol="0">
            <a:noAutofit/>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0"/>
              </a:spcBef>
              <a:spcAft>
                <a:spcPts val="600"/>
              </a:spcAft>
              <a:buClr>
                <a:srgbClr val="333F48"/>
              </a:buClr>
              <a:buSzTx/>
              <a:buFont typeface="Arial" panose="020B0604020202020204" pitchFamily="34" charset="0"/>
              <a:buNone/>
              <a:tabLst/>
              <a:defRPr/>
            </a:pPr>
            <a:r>
              <a:rPr kumimoji="0" lang="en-US" sz="1200" b="0" i="0" u="none" strike="noStrike" kern="900" cap="none" spc="0" normalizeH="0" baseline="0" noProof="0" dirty="0">
                <a:ln>
                  <a:noFill/>
                </a:ln>
                <a:solidFill>
                  <a:srgbClr val="333F48"/>
                </a:solidFill>
                <a:effectLst/>
                <a:uLnTx/>
                <a:uFillTx/>
                <a:latin typeface="Gibson" panose="02000000000000000000" pitchFamily="2" charset="77"/>
                <a:ea typeface="+mn-ea"/>
                <a:cs typeface="+mn-cs"/>
              </a:rPr>
              <a:t>[INSERT WORK SAMPLE HERE]</a:t>
            </a:r>
          </a:p>
        </p:txBody>
      </p:sp>
      <p:pic>
        <p:nvPicPr>
          <p:cNvPr id="4" name="Picture 3" descr="A screenshot of a news page&#10;&#10;AI-generated content may be incorrect.">
            <a:extLst>
              <a:ext uri="{FF2B5EF4-FFF2-40B4-BE49-F238E27FC236}">
                <a16:creationId xmlns:a16="http://schemas.microsoft.com/office/drawing/2014/main" id="{09496DB4-55CD-61B5-7BE8-3F762FF25FCB}"/>
              </a:ext>
            </a:extLst>
          </p:cNvPr>
          <p:cNvPicPr>
            <a:picLocks noChangeAspect="1"/>
          </p:cNvPicPr>
          <p:nvPr/>
        </p:nvPicPr>
        <p:blipFill>
          <a:blip r:embed="rId3"/>
          <a:stretch>
            <a:fillRect/>
          </a:stretch>
        </p:blipFill>
        <p:spPr>
          <a:xfrm>
            <a:off x="7124711" y="218589"/>
            <a:ext cx="3797079" cy="5869001"/>
          </a:xfrm>
          <a:prstGeom prst="rect">
            <a:avLst/>
          </a:prstGeom>
        </p:spPr>
      </p:pic>
      <p:sp>
        <p:nvSpPr>
          <p:cNvPr id="3" name="TextBox 2">
            <a:extLst>
              <a:ext uri="{FF2B5EF4-FFF2-40B4-BE49-F238E27FC236}">
                <a16:creationId xmlns:a16="http://schemas.microsoft.com/office/drawing/2014/main" id="{3C043E09-F802-F842-72A8-460AA881D1D5}"/>
              </a:ext>
            </a:extLst>
          </p:cNvPr>
          <p:cNvSpPr txBox="1"/>
          <p:nvPr/>
        </p:nvSpPr>
        <p:spPr>
          <a:xfrm>
            <a:off x="0" y="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D679B263-29F8-B569-BA2C-AA8766CAFE75}"/>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Tree>
    <p:extLst>
      <p:ext uri="{BB962C8B-B14F-4D97-AF65-F5344CB8AC3E}">
        <p14:creationId xmlns:p14="http://schemas.microsoft.com/office/powerpoint/2010/main" val="161588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EBFC2-9E5A-E79D-72C0-1BED38F39BE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F7C5A5-E9E5-E56A-4D11-AF8A37B82002}"/>
              </a:ext>
            </a:extLst>
          </p:cNvPr>
          <p:cNvSpPr>
            <a:spLocks noGrp="1"/>
          </p:cNvSpPr>
          <p:nvPr>
            <p:ph type="title"/>
          </p:nvPr>
        </p:nvSpPr>
        <p:spPr>
          <a:xfrm>
            <a:off x="609600" y="1463040"/>
            <a:ext cx="4044593" cy="450293"/>
          </a:xfrm>
        </p:spPr>
        <p:txBody>
          <a:bodyPr/>
          <a:lstStyle/>
          <a:p>
            <a:r>
              <a:rPr lang="en-US" dirty="0"/>
              <a:t>The Story of Mayo Clinic Unfolds</a:t>
            </a:r>
          </a:p>
        </p:txBody>
      </p:sp>
      <p:sp>
        <p:nvSpPr>
          <p:cNvPr id="3" name="Text Placeholder 2">
            <a:extLst>
              <a:ext uri="{FF2B5EF4-FFF2-40B4-BE49-F238E27FC236}">
                <a16:creationId xmlns:a16="http://schemas.microsoft.com/office/drawing/2014/main" id="{A0CB3212-86C0-3A51-BE36-C6A411F506DA}"/>
              </a:ext>
            </a:extLst>
          </p:cNvPr>
          <p:cNvSpPr>
            <a:spLocks noGrp="1"/>
          </p:cNvSpPr>
          <p:nvPr>
            <p:ph type="body" sz="quarter" idx="45"/>
          </p:nvPr>
        </p:nvSpPr>
        <p:spPr>
          <a:xfrm>
            <a:off x="609600" y="1097280"/>
            <a:ext cx="4044593" cy="308671"/>
          </a:xfrm>
        </p:spPr>
        <p:txBody>
          <a:bodyPr/>
          <a:lstStyle/>
          <a:p>
            <a:r>
              <a:rPr lang="en-US"/>
              <a:t>Project Details</a:t>
            </a:r>
          </a:p>
        </p:txBody>
      </p:sp>
      <p:sp>
        <p:nvSpPr>
          <p:cNvPr id="7" name="Rectangle 6">
            <a:extLst>
              <a:ext uri="{FF2B5EF4-FFF2-40B4-BE49-F238E27FC236}">
                <a16:creationId xmlns:a16="http://schemas.microsoft.com/office/drawing/2014/main" id="{5F1053C8-8340-99DE-3586-2F2836C7800F}"/>
              </a:ext>
            </a:extLst>
          </p:cNvPr>
          <p:cNvSpPr/>
          <p:nvPr/>
        </p:nvSpPr>
        <p:spPr>
          <a:xfrm>
            <a:off x="609600" y="2473515"/>
            <a:ext cx="4337470" cy="600892"/>
          </a:xfrm>
          <a:prstGeom prst="rect">
            <a:avLst/>
          </a:prstGeom>
          <a:solidFill>
            <a:schemeClr val="bg1">
              <a:lumMod val="9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T Gibson" pitchFamily="2" charset="77"/>
              <a:ea typeface="+mn-ea"/>
              <a:cs typeface="+mn-cs"/>
            </a:endParaRPr>
          </a:p>
        </p:txBody>
      </p:sp>
      <p:sp>
        <p:nvSpPr>
          <p:cNvPr id="8" name="Text Placeholder 2">
            <a:extLst>
              <a:ext uri="{FF2B5EF4-FFF2-40B4-BE49-F238E27FC236}">
                <a16:creationId xmlns:a16="http://schemas.microsoft.com/office/drawing/2014/main" id="{5B2F1D9C-BC86-766A-4030-49DC30C3798D}"/>
              </a:ext>
            </a:extLst>
          </p:cNvPr>
          <p:cNvSpPr txBox="1">
            <a:spLocks/>
          </p:cNvSpPr>
          <p:nvPr/>
        </p:nvSpPr>
        <p:spPr>
          <a:xfrm>
            <a:off x="853458" y="2697017"/>
            <a:ext cx="1461053" cy="153888"/>
          </a:xfrm>
          <a:prstGeom prst="rect">
            <a:avLst/>
          </a:prstGeom>
        </p:spPr>
        <p:txBody>
          <a:bodyPr vert="horz" wrap="square" lIns="0" tIns="0" rIns="0" bIns="0" rtlCol="0">
            <a:spAutoFit/>
          </a:bodyPr>
          <a:lstStyle>
            <a:lvl1pPr marL="0"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1" i="0" kern="900" spc="10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A5DF"/>
              </a:buClr>
              <a:buSzTx/>
              <a:buFont typeface="Arial" panose="020B0604020202020204" pitchFamily="34" charset="0"/>
              <a:buNone/>
              <a:tabLst/>
              <a:defRPr/>
            </a:pPr>
            <a:r>
              <a:rPr kumimoji="0" lang="en-US" sz="1000" b="0" i="0" u="none" strike="noStrike" kern="900" cap="none" spc="100" normalizeH="0" baseline="0" noProof="0" dirty="0">
                <a:ln>
                  <a:noFill/>
                </a:ln>
                <a:solidFill>
                  <a:srgbClr val="333F48"/>
                </a:solidFill>
                <a:effectLst/>
                <a:uLnTx/>
                <a:uFillTx/>
                <a:latin typeface="Gibson Medium" panose="02000000000000000000" pitchFamily="2" charset="77"/>
                <a:ea typeface="+mn-ea"/>
                <a:cs typeface="+mn-cs"/>
              </a:rPr>
              <a:t>Ada Burch</a:t>
            </a:r>
          </a:p>
        </p:txBody>
      </p:sp>
      <p:cxnSp>
        <p:nvCxnSpPr>
          <p:cNvPr id="9" name="Straight Connector 8">
            <a:extLst>
              <a:ext uri="{FF2B5EF4-FFF2-40B4-BE49-F238E27FC236}">
                <a16:creationId xmlns:a16="http://schemas.microsoft.com/office/drawing/2014/main" id="{D78988F0-D733-E3A1-B504-BB397E62C2CB}"/>
              </a:ext>
            </a:extLst>
          </p:cNvPr>
          <p:cNvCxnSpPr>
            <a:cxnSpLocks/>
          </p:cNvCxnSpPr>
          <p:nvPr/>
        </p:nvCxnSpPr>
        <p:spPr>
          <a:xfrm>
            <a:off x="2425724" y="2562238"/>
            <a:ext cx="0" cy="42344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0EF6D93A-7FF9-7EA2-B892-F771D379D18A}"/>
              </a:ext>
            </a:extLst>
          </p:cNvPr>
          <p:cNvSpPr txBox="1">
            <a:spLocks/>
          </p:cNvSpPr>
          <p:nvPr/>
        </p:nvSpPr>
        <p:spPr>
          <a:xfrm>
            <a:off x="2635949" y="2682521"/>
            <a:ext cx="2018244" cy="182880"/>
          </a:xfrm>
          <a:prstGeom prst="rect">
            <a:avLst/>
          </a:prstGeom>
        </p:spPr>
        <p:txBody>
          <a:bodyPr vert="horz" lIns="0" tIns="0" rIns="0" bIns="0" rtlCol="0" anchor="t">
            <a:noAutofit/>
          </a:bodyPr>
          <a:lstStyle>
            <a:lvl1pPr marL="0" marR="0" indent="0" algn="l" defTabSz="914377" rtl="0" eaLnBrk="1" fontAlgn="auto" latinLnBrk="0" hangingPunct="1">
              <a:lnSpc>
                <a:spcPct val="100000"/>
              </a:lnSpc>
              <a:spcBef>
                <a:spcPts val="0"/>
              </a:spcBef>
              <a:spcAft>
                <a:spcPts val="800"/>
              </a:spcAft>
              <a:buClr>
                <a:srgbClr val="00A5DF"/>
              </a:buClr>
              <a:buSzTx/>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ct val="100000"/>
              </a:lnSpc>
              <a:spcBef>
                <a:spcPts val="0"/>
              </a:spcBef>
              <a:spcAft>
                <a:spcPts val="800"/>
              </a:spcAft>
              <a:buClr>
                <a:srgbClr val="00A5DF"/>
              </a:buClr>
              <a:buFont typeface="Arial" panose="020B0604020202020204" pitchFamily="34" charset="0"/>
              <a:buChar char="•"/>
              <a:tabLst/>
              <a:defRPr sz="1400" b="0" i="0" kern="900" spc="20" baseline="0">
                <a:solidFill>
                  <a:schemeClr val="tx1"/>
                </a:solidFill>
                <a:latin typeface="Gibson" panose="02000000000000000000" pitchFamily="2" charset="77"/>
                <a:ea typeface="+mn-ea"/>
                <a:cs typeface="+mn-cs"/>
              </a:defRPr>
            </a:lvl4pPr>
            <a:lvl5pPr marL="1825625" indent="0" algn="l" defTabSz="914377" rtl="0" eaLnBrk="1" latinLnBrk="0" hangingPunct="1">
              <a:lnSpc>
                <a:spcPct val="100000"/>
              </a:lnSpc>
              <a:spcBef>
                <a:spcPts val="0"/>
              </a:spcBef>
              <a:spcAft>
                <a:spcPts val="800"/>
              </a:spcAft>
              <a:buClr>
                <a:srgbClr val="00A5DF"/>
              </a:buClr>
              <a:buFont typeface="Arial" panose="020B0604020202020204" pitchFamily="34" charset="0"/>
              <a:buNone/>
              <a:tabLst/>
              <a:defRPr sz="14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377" rtl="0" eaLnBrk="1" fontAlgn="auto" latinLnBrk="0" hangingPunct="1">
              <a:lnSpc>
                <a:spcPct val="110000"/>
              </a:lnSpc>
              <a:spcBef>
                <a:spcPts val="0"/>
              </a:spcBef>
              <a:spcAft>
                <a:spcPts val="600"/>
              </a:spcAft>
              <a:buClr>
                <a:srgbClr val="003865"/>
              </a:buClr>
              <a:buSzTx/>
              <a:buFont typeface="Wingdings" pitchFamily="2" charset="2"/>
              <a:buChar char="ü"/>
              <a:tabLst/>
              <a:defRPr/>
            </a:pPr>
            <a:r>
              <a:rPr kumimoji="0" lang="en-US" sz="1200" b="0" i="0" u="none" strike="noStrike" kern="900" cap="none" spc="20" normalizeH="0" baseline="0" noProof="0" dirty="0">
                <a:ln>
                  <a:noFill/>
                </a:ln>
                <a:solidFill>
                  <a:srgbClr val="333F48"/>
                </a:solidFill>
                <a:effectLst/>
                <a:uLnTx/>
                <a:uFillTx/>
                <a:latin typeface="Gibson"/>
                <a:ea typeface="+mn-ea"/>
                <a:cs typeface="+mn-cs"/>
              </a:rPr>
              <a:t>Content Designer</a:t>
            </a:r>
            <a:endParaRPr kumimoji="0" lang="en-US" sz="1200" b="0" i="0" u="none" strike="noStrike" kern="900" cap="none" spc="20" normalizeH="0" baseline="0" noProof="0" dirty="0">
              <a:ln>
                <a:noFill/>
              </a:ln>
              <a:solidFill>
                <a:srgbClr val="333F48"/>
              </a:solidFill>
              <a:effectLst/>
              <a:uLnTx/>
              <a:uFillTx/>
              <a:latin typeface="Gibson" panose="02000000000000000000" pitchFamily="2" charset="77"/>
              <a:ea typeface="+mn-ea"/>
              <a:cs typeface="+mn-cs"/>
            </a:endParaRPr>
          </a:p>
        </p:txBody>
      </p:sp>
      <p:sp>
        <p:nvSpPr>
          <p:cNvPr id="13" name="Text Placeholder 5">
            <a:extLst>
              <a:ext uri="{FF2B5EF4-FFF2-40B4-BE49-F238E27FC236}">
                <a16:creationId xmlns:a16="http://schemas.microsoft.com/office/drawing/2014/main" id="{022F12DF-9007-C0FE-DD2E-F9AF99B0210A}"/>
              </a:ext>
            </a:extLst>
          </p:cNvPr>
          <p:cNvSpPr txBox="1">
            <a:spLocks/>
          </p:cNvSpPr>
          <p:nvPr/>
        </p:nvSpPr>
        <p:spPr>
          <a:xfrm>
            <a:off x="530086" y="4830552"/>
            <a:ext cx="4952999" cy="2707004"/>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15000"/>
              </a:lnSpc>
              <a:spcAft>
                <a:spcPts val="800"/>
              </a:spcAft>
            </a:pPr>
            <a:r>
              <a:rPr lang="en-US" sz="1200" kern="0" dirty="0">
                <a:effectLst/>
                <a:latin typeface="Gibson" panose="02000000000000000000"/>
                <a:ea typeface="Times New Roman" panose="02020603050405020304" pitchFamily="18" charset="0"/>
                <a:cs typeface="Times New Roman" panose="02020603050405020304" pitchFamily="18" charset="0"/>
              </a:rPr>
              <a:t>Made medical information more approachable and relatable </a:t>
            </a:r>
            <a:endParaRPr lang="en-US" sz="1200" kern="100" dirty="0">
              <a:latin typeface="Gibson" panose="02000000000000000000"/>
              <a:ea typeface="Times New Roman" panose="02020603050405020304" pitchFamily="18" charset="0"/>
              <a:cs typeface="Times New Roman" panose="02020603050405020304" pitchFamily="18" charset="0"/>
            </a:endParaRPr>
          </a:p>
          <a:p>
            <a:pPr marL="0">
              <a:lnSpc>
                <a:spcPct val="115000"/>
              </a:lnSpc>
              <a:spcAft>
                <a:spcPts val="800"/>
              </a:spcAft>
            </a:pPr>
            <a:r>
              <a:rPr lang="en-US" sz="1200" kern="0" dirty="0">
                <a:effectLst/>
                <a:latin typeface="Gibson" panose="02000000000000000000"/>
                <a:ea typeface="Times New Roman" panose="02020603050405020304" pitchFamily="18" charset="0"/>
                <a:cs typeface="Times New Roman" panose="02020603050405020304" pitchFamily="18" charset="0"/>
              </a:rPr>
              <a:t>Elevated Mayo’s story through cohesive, values-driven messaging </a:t>
            </a:r>
            <a:endParaRPr lang="en-US" sz="1200" kern="100" dirty="0">
              <a:effectLst/>
              <a:latin typeface="Gibson" panose="02000000000000000000"/>
              <a:ea typeface="Aptos" panose="020B0004020202020204" pitchFamily="34" charset="0"/>
              <a:cs typeface="Times New Roman" panose="02020603050405020304" pitchFamily="18" charset="0"/>
            </a:endParaRPr>
          </a:p>
          <a:p>
            <a:pPr marL="0">
              <a:lnSpc>
                <a:spcPct val="115000"/>
              </a:lnSpc>
              <a:spcAft>
                <a:spcPts val="800"/>
              </a:spcAft>
            </a:pPr>
            <a:r>
              <a:rPr lang="en-US" sz="1200" kern="0" dirty="0">
                <a:effectLst/>
                <a:latin typeface="Gibson" panose="02000000000000000000"/>
                <a:ea typeface="Times New Roman" panose="02020603050405020304" pitchFamily="18" charset="0"/>
                <a:cs typeface="Times New Roman" panose="02020603050405020304" pitchFamily="18" charset="0"/>
              </a:rPr>
              <a:t>Prioritized accessibility and inclusivity for a broader, more diverse audience </a:t>
            </a:r>
            <a:endParaRPr lang="en-US" sz="1200" kern="100" dirty="0">
              <a:effectLst/>
              <a:latin typeface="Gibson" panose="02000000000000000000"/>
              <a:ea typeface="Aptos" panose="020B0004020202020204" pitchFamily="34" charset="0"/>
              <a:cs typeface="Times New Roman" panose="02020603050405020304" pitchFamily="18" charset="0"/>
            </a:endParaRPr>
          </a:p>
        </p:txBody>
      </p:sp>
      <p:sp>
        <p:nvSpPr>
          <p:cNvPr id="15" name="Text Placeholder 6">
            <a:extLst>
              <a:ext uri="{FF2B5EF4-FFF2-40B4-BE49-F238E27FC236}">
                <a16:creationId xmlns:a16="http://schemas.microsoft.com/office/drawing/2014/main" id="{67D511A6-17AA-1753-BE37-5AF40417B702}"/>
              </a:ext>
            </a:extLst>
          </p:cNvPr>
          <p:cNvSpPr txBox="1">
            <a:spLocks/>
          </p:cNvSpPr>
          <p:nvPr/>
        </p:nvSpPr>
        <p:spPr>
          <a:xfrm>
            <a:off x="609600" y="3309913"/>
            <a:ext cx="4953000" cy="1071256"/>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15000"/>
              </a:lnSpc>
              <a:spcAft>
                <a:spcPts val="800"/>
              </a:spcAft>
              <a:buNone/>
            </a:pPr>
            <a:r>
              <a:rPr lang="en-US" kern="0" dirty="0">
                <a:effectLst/>
                <a:latin typeface="Gibson" panose="02000000000000000000"/>
                <a:ea typeface="Times New Roman" panose="02020603050405020304" pitchFamily="18" charset="0"/>
                <a:cs typeface="Times New Roman" panose="02020603050405020304" pitchFamily="18" charset="0"/>
              </a:rPr>
              <a:t>I partnered with cross-functional teams to reimagine content not just as a strategic experience. I guided voice and tone and built storytelling frameworks. I led content teams into key meetings with leadership, helping shape project goals, define user-centered approaches, and align evaluation criteria to measure success.</a:t>
            </a:r>
            <a:endParaRPr lang="en-US" kern="100" dirty="0">
              <a:effectLst/>
              <a:latin typeface="Gibson" panose="0200000000000000000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kern="100" dirty="0">
              <a:effectLst/>
              <a:latin typeface="Gibson" panose="02000000000000000000"/>
              <a:ea typeface="Aptos" panose="020B0004020202020204" pitchFamily="34" charset="0"/>
              <a:cs typeface="Times New Roman" panose="02020603050405020304" pitchFamily="18" charset="0"/>
            </a:endParaRPr>
          </a:p>
        </p:txBody>
      </p:sp>
      <p:sp>
        <p:nvSpPr>
          <p:cNvPr id="20" name="Text Placeholder 8">
            <a:extLst>
              <a:ext uri="{FF2B5EF4-FFF2-40B4-BE49-F238E27FC236}">
                <a16:creationId xmlns:a16="http://schemas.microsoft.com/office/drawing/2014/main" id="{318CB71A-EA65-FA68-FC0D-63BAADC72C4C}"/>
              </a:ext>
            </a:extLst>
          </p:cNvPr>
          <p:cNvSpPr txBox="1">
            <a:spLocks/>
          </p:cNvSpPr>
          <p:nvPr/>
        </p:nvSpPr>
        <p:spPr>
          <a:xfrm>
            <a:off x="7447005" y="2686912"/>
            <a:ext cx="4953000" cy="932357"/>
          </a:xfrm>
          <a:prstGeom prst="rect">
            <a:avLst/>
          </a:prstGeom>
        </p:spPr>
        <p:txBody>
          <a:bodyPr vert="horz" lIns="0" tIns="0" rIns="0" bIns="0" rtlCol="0">
            <a:noAutofit/>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0"/>
              </a:spcBef>
              <a:spcAft>
                <a:spcPts val="600"/>
              </a:spcAft>
              <a:buClr>
                <a:srgbClr val="333F48"/>
              </a:buClr>
              <a:buSzTx/>
              <a:buFont typeface="Arial" panose="020B0604020202020204" pitchFamily="34" charset="0"/>
              <a:buNone/>
              <a:tabLst/>
              <a:defRPr/>
            </a:pPr>
            <a:r>
              <a:rPr kumimoji="0" lang="en-US" sz="1200" b="0" i="0" u="none" strike="noStrike" kern="900" cap="none" spc="0" normalizeH="0" baseline="0" noProof="0" dirty="0">
                <a:ln>
                  <a:noFill/>
                </a:ln>
                <a:solidFill>
                  <a:srgbClr val="333F48"/>
                </a:solidFill>
                <a:effectLst/>
                <a:uLnTx/>
                <a:uFillTx/>
                <a:latin typeface="Gibson" panose="02000000000000000000" pitchFamily="2" charset="77"/>
                <a:ea typeface="+mn-ea"/>
                <a:cs typeface="+mn-cs"/>
              </a:rPr>
              <a:t>[INSERT WORK SAMPLE HERE]</a:t>
            </a:r>
          </a:p>
        </p:txBody>
      </p:sp>
      <p:sp>
        <p:nvSpPr>
          <p:cNvPr id="2" name="Text Placeholder 4">
            <a:extLst>
              <a:ext uri="{FF2B5EF4-FFF2-40B4-BE49-F238E27FC236}">
                <a16:creationId xmlns:a16="http://schemas.microsoft.com/office/drawing/2014/main" id="{5B9409B4-EB76-4EDF-53A3-7FC9DFE1A535}"/>
              </a:ext>
            </a:extLst>
          </p:cNvPr>
          <p:cNvSpPr txBox="1">
            <a:spLocks/>
          </p:cNvSpPr>
          <p:nvPr/>
        </p:nvSpPr>
        <p:spPr>
          <a:xfrm>
            <a:off x="530086" y="4527748"/>
            <a:ext cx="4952999" cy="302804"/>
          </a:xfrm>
          <a:prstGeom prst="rect">
            <a:avLst/>
          </a:prstGeom>
        </p:spPr>
        <p:txBody>
          <a:bodyPr lIns="0" tIns="0" rIns="0" b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200" b="0" i="0" u="none" strike="noStrike" kern="900" cap="none" spc="0" normalizeH="0" baseline="0" noProof="0" dirty="0">
                <a:ln>
                  <a:noFill/>
                </a:ln>
                <a:solidFill>
                  <a:srgbClr val="333F48"/>
                </a:solidFill>
                <a:effectLst/>
                <a:uLnTx/>
                <a:uFillTx/>
                <a:latin typeface="Gibson Medium" panose="02000000000000000000" pitchFamily="2" charset="77"/>
                <a:ea typeface="+mn-ea"/>
                <a:cs typeface="+mn-cs"/>
              </a:rPr>
              <a:t>The Approach</a:t>
            </a:r>
          </a:p>
        </p:txBody>
      </p:sp>
      <p:pic>
        <p:nvPicPr>
          <p:cNvPr id="6" name="Picture 5" descr="A screenshot of a website&#10;&#10;AI-generated content may be incorrect.">
            <a:extLst>
              <a:ext uri="{FF2B5EF4-FFF2-40B4-BE49-F238E27FC236}">
                <a16:creationId xmlns:a16="http://schemas.microsoft.com/office/drawing/2014/main" id="{52FE0E40-F023-B648-9B0B-093AF9A8536D}"/>
              </a:ext>
            </a:extLst>
          </p:cNvPr>
          <p:cNvPicPr>
            <a:picLocks noChangeAspect="1"/>
          </p:cNvPicPr>
          <p:nvPr/>
        </p:nvPicPr>
        <p:blipFill>
          <a:blip r:embed="rId3"/>
          <a:stretch>
            <a:fillRect/>
          </a:stretch>
        </p:blipFill>
        <p:spPr>
          <a:xfrm>
            <a:off x="6763194" y="314640"/>
            <a:ext cx="3947160" cy="5676900"/>
          </a:xfrm>
          <a:prstGeom prst="rect">
            <a:avLst/>
          </a:prstGeom>
        </p:spPr>
      </p:pic>
      <p:sp>
        <p:nvSpPr>
          <p:cNvPr id="5" name="TextBox 4">
            <a:extLst>
              <a:ext uri="{FF2B5EF4-FFF2-40B4-BE49-F238E27FC236}">
                <a16:creationId xmlns:a16="http://schemas.microsoft.com/office/drawing/2014/main" id="{8F884646-BEB6-9326-96C0-C7010848E703}"/>
              </a:ext>
            </a:extLst>
          </p:cNvPr>
          <p:cNvSpPr txBox="1"/>
          <p:nvPr/>
        </p:nvSpPr>
        <p:spPr>
          <a:xfrm>
            <a:off x="0" y="6248400"/>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11" name="TextBox 10">
            <a:extLst>
              <a:ext uri="{FF2B5EF4-FFF2-40B4-BE49-F238E27FC236}">
                <a16:creationId xmlns:a16="http://schemas.microsoft.com/office/drawing/2014/main" id="{3C66B6B9-FE9D-4DC1-93E9-8D2ED1628D53}"/>
              </a:ext>
            </a:extLst>
          </p:cNvPr>
          <p:cNvSpPr txBox="1"/>
          <p:nvPr/>
        </p:nvSpPr>
        <p:spPr>
          <a:xfrm>
            <a:off x="8332838" y="6184054"/>
            <a:ext cx="3569110" cy="609600"/>
          </a:xfrm>
          <a:prstGeom prst="rect">
            <a:avLst/>
          </a:prstGeom>
          <a:solidFill>
            <a:schemeClr val="bg1"/>
          </a:solidFill>
        </p:spPr>
        <p:txBody>
          <a:bodyPr vert="horz" wrap="squar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Tree>
    <p:extLst>
      <p:ext uri="{BB962C8B-B14F-4D97-AF65-F5344CB8AC3E}">
        <p14:creationId xmlns:p14="http://schemas.microsoft.com/office/powerpoint/2010/main" val="3100761642"/>
      </p:ext>
    </p:extLst>
  </p:cSld>
  <p:clrMapOvr>
    <a:masterClrMapping/>
  </p:clrMapOvr>
</p:sld>
</file>

<file path=ppt/theme/theme1.xml><?xml version="1.0" encoding="utf-8"?>
<a:theme xmlns:a="http://schemas.openxmlformats.org/drawingml/2006/main" name="3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393</TotalTime>
  <Words>315</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vt:i4>
      </vt:variant>
    </vt:vector>
  </HeadingPairs>
  <TitlesOfParts>
    <vt:vector size="14" baseType="lpstr">
      <vt:lpstr>Aptos</vt:lpstr>
      <vt:lpstr>Arial</vt:lpstr>
      <vt:lpstr>Calibri</vt:lpstr>
      <vt:lpstr>CT Gibson</vt:lpstr>
      <vt:lpstr>Franklin Gothic Book</vt:lpstr>
      <vt:lpstr>Gibson</vt:lpstr>
      <vt:lpstr>Gibson Book</vt:lpstr>
      <vt:lpstr>Gibson Medium</vt:lpstr>
      <vt:lpstr>Gibson SemiBold</vt:lpstr>
      <vt:lpstr>Wingdings</vt:lpstr>
      <vt:lpstr>3_UPDATED</vt:lpstr>
      <vt:lpstr>Ada Burch</vt:lpstr>
      <vt:lpstr>The Story of Mayo Clinic Unfolds</vt:lpstr>
      <vt:lpstr>The Story of Mayo Clinic Unfolds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Kemis Rawls</dc:creator>
  <cp:lastModifiedBy>Burch, Ada</cp:lastModifiedBy>
  <cp:revision>7</cp:revision>
  <dcterms:created xsi:type="dcterms:W3CDTF">2025-04-24T17:33:22Z</dcterms:created>
  <dcterms:modified xsi:type="dcterms:W3CDTF">2026-04-01T18:36:35Z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c2b4105-0511-4b0f-9c74-4c65553fde41_Enabled">
    <vt:lpwstr>true</vt:lpwstr>
  </property>
  <property fmtid="{D5CDD505-2E9C-101B-9397-08002B2CF9AE}" pid="3" name="MSIP_Label_5c2b4105-0511-4b0f-9c74-4c65553fde41_SetDate">
    <vt:lpwstr>2025-04-24T17:35:48Z</vt:lpwstr>
  </property>
  <property fmtid="{D5CDD505-2E9C-101B-9397-08002B2CF9AE}" pid="4" name="MSIP_Label_5c2b4105-0511-4b0f-9c74-4c65553fde41_Method">
    <vt:lpwstr>Privileged</vt:lpwstr>
  </property>
  <property fmtid="{D5CDD505-2E9C-101B-9397-08002B2CF9AE}" pid="5" name="MSIP_Label_5c2b4105-0511-4b0f-9c74-4c65553fde41_Name">
    <vt:lpwstr>Confidential</vt:lpwstr>
  </property>
  <property fmtid="{D5CDD505-2E9C-101B-9397-08002B2CF9AE}" pid="6" name="MSIP_Label_5c2b4105-0511-4b0f-9c74-4c65553fde41_SiteId">
    <vt:lpwstr>ae9d6e9a-cc18-4204-ac29-43a0ccb860e8</vt:lpwstr>
  </property>
  <property fmtid="{D5CDD505-2E9C-101B-9397-08002B2CF9AE}" pid="7" name="MSIP_Label_5c2b4105-0511-4b0f-9c74-4c65553fde41_ActionId">
    <vt:lpwstr>b4224436-2301-45d5-b1eb-96f3222cb5f8</vt:lpwstr>
  </property>
  <property fmtid="{D5CDD505-2E9C-101B-9397-08002B2CF9AE}" pid="8" name="MSIP_Label_5c2b4105-0511-4b0f-9c74-4c65553fde41_ContentBits">
    <vt:lpwstr>2</vt:lpwstr>
  </property>
  <property fmtid="{D5CDD505-2E9C-101B-9397-08002B2CF9AE}" pid="9" name="MSIP_Label_5c2b4105-0511-4b0f-9c74-4c65553fde41_Tag">
    <vt:lpwstr>50, 0, 1, 1</vt:lpwstr>
  </property>
  <property fmtid="{D5CDD505-2E9C-101B-9397-08002B2CF9AE}" pid="10" name="ClassificationContentMarkingFooterLocations">
    <vt:lpwstr>3_UPDATED:5</vt:lpwstr>
  </property>
  <property fmtid="{D5CDD505-2E9C-101B-9397-08002B2CF9AE}" pid="11" name="ClassificationContentMarkingFooterText">
    <vt:lpwstr>          Confidential</vt:lpwstr>
  </property>
</Properties>
</file>