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
  </p:notesMasterIdLst>
  <p:sldIdLst>
    <p:sldId id="2147376504" r:id="rId2"/>
    <p:sldId id="2147376518" r:id="rId3"/>
    <p:sldId id="2147376519" r:id="rId4"/>
    <p:sldId id="214737652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6E7A74-5930-2745-A141-41DC8AC0AA5C}" type="datetimeFigureOut">
              <a:rPr lang="en-US" smtClean="0"/>
              <a:t>4/1/2026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8590D5-A73D-1F4A-A28E-9128FFCC4E16}" type="slidenum">
              <a:rPr lang="en-US" smtClean="0"/>
              <a:t>‹#›</a:t>
            </a:fld>
            <a:endParaRPr lang="en-US"/>
          </a:p>
        </p:txBody>
      </p:sp>
    </p:spTree>
    <p:extLst>
      <p:ext uri="{BB962C8B-B14F-4D97-AF65-F5344CB8AC3E}">
        <p14:creationId xmlns:p14="http://schemas.microsoft.com/office/powerpoint/2010/main" val="241966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D6815-7EE0-4A1F-91B7-A58F923AC1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16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8F6DB-C903-F445-9FE4-6F9534FD7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C7B63F-5037-2717-08E7-DD1BEBA39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6F5D2D-9E85-43EC-8E8D-9FB92F386C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8B516C-94AC-C643-E0B5-FD7BB647DB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8551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AFE30-10B9-D6D8-9178-BF2CA1546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C033B-8382-9048-5E49-F207D2FED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D3AF9-2CD4-F135-EF20-2DD12DAC2D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362886-8A9E-136A-AB8C-C91A06FBD3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5786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A2B73-C952-7AFA-3742-29D70594D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369DF-1428-39CD-4988-1A5E6C4F10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4ECE1-F994-2F6D-5ACD-AB63D5FCE7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466655-D675-E82F-10E9-59DAB9D8E0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667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299966"/>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421977"/>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83594561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pic>
        <p:nvPicPr>
          <p:cNvPr id="5" name="Logo" descr="CapTech">
            <a:extLst>
              <a:ext uri="{FF2B5EF4-FFF2-40B4-BE49-F238E27FC236}">
                <a16:creationId xmlns:a16="http://schemas.microsoft.com/office/drawing/2014/main" id="{F7E8E1EC-08DF-AF53-195C-486F6BBB6A55}"/>
              </a:ext>
              <a:ext uri="{C183D7F6-B498-43B3-948B-1728B52AA6E4}">
                <adec:decorative xmlns:adec="http://schemas.microsoft.com/office/drawing/2017/decorative" val="0"/>
              </a:ext>
            </a:extLst>
          </p:cNvPr>
          <p:cNvPicPr>
            <a:picLocks noChangeAspect="1"/>
          </p:cNvPicPr>
          <p:nvPr userDrawn="1"/>
        </p:nvPicPr>
        <p:blipFill>
          <a:blip r:embed="rId2">
            <a:biLevel thresh="25000"/>
          </a:blip>
          <a:srcRect/>
          <a:stretch/>
        </p:blipFill>
        <p:spPr>
          <a:xfrm>
            <a:off x="5530213" y="5964622"/>
            <a:ext cx="1131575" cy="274320"/>
          </a:xfrm>
          <a:prstGeom prst="rect">
            <a:avLst/>
          </a:prstGeom>
        </p:spPr>
      </p:pic>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7928186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388665749"/>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00803365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13256597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extLst>
              <a:ext uri="{28A0092B-C50C-407E-A947-70E740481C1C}">
                <a14:useLocalDpi xmlns:a14="http://schemas.microsoft.com/office/drawing/2010/main"/>
              </a:ext>
            </a:extLst>
          </a:blip>
          <a:srcRect b="-4408"/>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295007060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3531477713"/>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309392940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65746732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91116795"/>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160675144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20555183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77240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624753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4191910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extLst>
              <a:ext uri="{28A0092B-C50C-407E-A947-70E740481C1C}">
                <a14:useLocalDpi xmlns:a14="http://schemas.microsoft.com/office/drawing/2010/main"/>
              </a:ext>
            </a:extLst>
          </a:blip>
          <a:srcRect/>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20184621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2522061040"/>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3442094321"/>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290716330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860606785"/>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1125114726"/>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0170376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Tree>
    <p:extLst>
      <p:ext uri="{BB962C8B-B14F-4D97-AF65-F5344CB8AC3E}">
        <p14:creationId xmlns:p14="http://schemas.microsoft.com/office/powerpoint/2010/main" val="12794843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94360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Tree>
    <p:extLst>
      <p:ext uri="{BB962C8B-B14F-4D97-AF65-F5344CB8AC3E}">
        <p14:creationId xmlns:p14="http://schemas.microsoft.com/office/powerpoint/2010/main" val="2079481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1121877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88432627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3639417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5578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3599508345"/>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1362545736"/>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480468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381702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1994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32431733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95322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61331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2024 CapTech Ventures, Inc. All Rights Reserved.</a:t>
            </a:r>
          </a:p>
        </p:txBody>
      </p:sp>
    </p:spTree>
    <p:extLst>
      <p:ext uri="{BB962C8B-B14F-4D97-AF65-F5344CB8AC3E}">
        <p14:creationId xmlns:p14="http://schemas.microsoft.com/office/powerpoint/2010/main" val="9687208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7324228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185037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6421765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2024 CapTech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27753512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10563160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Tree>
    <p:extLst>
      <p:ext uri="{BB962C8B-B14F-4D97-AF65-F5344CB8AC3E}">
        <p14:creationId xmlns:p14="http://schemas.microsoft.com/office/powerpoint/2010/main" val="47185296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198439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43930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6679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33167120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234755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1125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36686805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438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161589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8710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79861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326626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9508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324895"/>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19369282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856757"/>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12262616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4208027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333992"/>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262312248"/>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7853518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4514359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37372056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41602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819488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0211039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17176245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16228836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extLst>
              <a:ext uri="{28A0092B-C50C-407E-A947-70E740481C1C}">
                <a14:useLocalDpi xmlns:a14="http://schemas.microsoft.com/office/drawing/2010/main"/>
              </a:ext>
            </a:extLst>
          </a:blip>
          <a:srcRect b="-25471"/>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1233222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b="-25471"/>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872294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3881130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40821509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1049696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2262213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39016216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25108047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17021198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22596229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24284481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980142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8838222"/>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2914558303"/>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633592028"/>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816992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40091940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2798716991"/>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1834926685"/>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1522888353"/>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theme" Target="../theme/theme1.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
        <p:nvSpPr>
          <p:cNvPr id="5" name="TextBox 4">
            <a:extLst>
              <a:ext uri="{FF2B5EF4-FFF2-40B4-BE49-F238E27FC236}">
                <a16:creationId xmlns:a16="http://schemas.microsoft.com/office/drawing/2014/main" id="{57025FF4-5CF0-87A9-8A08-1DBE9BC7C1CD}"/>
              </a:ext>
            </a:extLst>
          </p:cNvPr>
          <p:cNvSpPr txBox="1"/>
          <p:nvPr>
            <p:extLst>
              <p:ext uri="{1162E1C5-73C7-4A58-AE30-91384D911F3F}">
                <p184:classification xmlns:p184="http://schemas.microsoft.com/office/powerpoint/2018/4/main" val="ftr"/>
              </p:ext>
            </p:extLst>
          </p:nvPr>
        </p:nvSpPr>
        <p:spPr>
          <a:xfrm>
            <a:off x="63500" y="6672580"/>
            <a:ext cx="750888" cy="121920"/>
          </a:xfrm>
          <a:prstGeom prst="rect">
            <a:avLst/>
          </a:prstGeom>
        </p:spPr>
        <p:txBody>
          <a:bodyPr horzOverflow="overflow" lIns="0" tIns="0" rIns="0" bIns="0">
            <a:spAutoFit/>
          </a:bodyPr>
          <a:lstStyle/>
          <a:p>
            <a:pPr algn="l"/>
            <a:r>
              <a:rPr lang="en-US" sz="800">
                <a:solidFill>
                  <a:srgbClr val="000000">
                    <a:alpha val="50000"/>
                  </a:srgbClr>
                </a:solidFill>
                <a:latin typeface="Calibri" panose="020F0502020204030204" pitchFamily="34" charset="0"/>
                <a:cs typeface="Calibri" panose="020F0502020204030204" pitchFamily="34" charset="0"/>
              </a:rPr>
              <a:t>          Confidential</a:t>
            </a:r>
          </a:p>
        </p:txBody>
      </p:sp>
    </p:spTree>
    <p:extLst>
      <p:ext uri="{BB962C8B-B14F-4D97-AF65-F5344CB8AC3E}">
        <p14:creationId xmlns:p14="http://schemas.microsoft.com/office/powerpoint/2010/main" val="2636066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9EFC606-3321-C63F-98EA-FFE3D72E0687}"/>
              </a:ext>
            </a:extLst>
          </p:cNvPr>
          <p:cNvSpPr>
            <a:spLocks noGrp="1"/>
          </p:cNvSpPr>
          <p:nvPr>
            <p:ph type="body" sz="quarter" idx="55"/>
          </p:nvPr>
        </p:nvSpPr>
        <p:spPr>
          <a:xfrm>
            <a:off x="6409814" y="3429000"/>
            <a:ext cx="5172586" cy="2743200"/>
          </a:xfrm>
        </p:spPr>
        <p:txBody>
          <a:bodyPr/>
          <a:lstStyle/>
          <a:p>
            <a:r>
              <a:rPr lang="en-US" dirty="0"/>
              <a:t>Ada has 15 years of experience as a principal, information architecture, content design, and conversational design. She has worked in the Financial, medical, and technology industries for Google, Mayo Clinic, EY, Accenture, USAA, and Intuit. She is an advocate for the people whose products she works on and a team player who takes the initiative to quickly adapt the brand tone and voice across all communications. </a:t>
            </a:r>
          </a:p>
        </p:txBody>
      </p:sp>
      <p:sp>
        <p:nvSpPr>
          <p:cNvPr id="17" name="Text Placeholder 16">
            <a:extLst>
              <a:ext uri="{FF2B5EF4-FFF2-40B4-BE49-F238E27FC236}">
                <a16:creationId xmlns:a16="http://schemas.microsoft.com/office/drawing/2014/main" id="{3763C450-FCE4-81D6-A02F-4554A6FA1D65}"/>
              </a:ext>
            </a:extLst>
          </p:cNvPr>
          <p:cNvSpPr>
            <a:spLocks noGrp="1"/>
          </p:cNvSpPr>
          <p:nvPr>
            <p:ph type="body" sz="quarter" idx="60"/>
          </p:nvPr>
        </p:nvSpPr>
        <p:spPr>
          <a:xfrm>
            <a:off x="1405180" y="3895343"/>
            <a:ext cx="3732841" cy="1489975"/>
          </a:xfrm>
        </p:spPr>
        <p:txBody>
          <a:bodyPr/>
          <a:lstStyle/>
          <a:p>
            <a:r>
              <a:rPr lang="en-US" dirty="0"/>
              <a:t>Conversational Designer</a:t>
            </a:r>
          </a:p>
          <a:p>
            <a:r>
              <a:rPr lang="en-US" dirty="0"/>
              <a:t>content designer</a:t>
            </a:r>
          </a:p>
          <a:p>
            <a:r>
              <a:rPr lang="en-US" i="1" dirty="0">
                <a:latin typeface="Calibri" panose="020F0502020204030204" pitchFamily="34" charset="0"/>
                <a:ea typeface="Calibri" panose="020F0502020204030204" pitchFamily="34" charset="0"/>
                <a:cs typeface="Calibri" panose="020F0502020204030204" pitchFamily="34" charset="0"/>
              </a:rPr>
              <a:t>Creative force for hire</a:t>
            </a:r>
          </a:p>
        </p:txBody>
      </p:sp>
      <p:sp>
        <p:nvSpPr>
          <p:cNvPr id="4" name="Title 3">
            <a:extLst>
              <a:ext uri="{FF2B5EF4-FFF2-40B4-BE49-F238E27FC236}">
                <a16:creationId xmlns:a16="http://schemas.microsoft.com/office/drawing/2014/main" id="{A4921779-F79B-387B-48E4-3F7B8D97343E}"/>
              </a:ext>
            </a:extLst>
          </p:cNvPr>
          <p:cNvSpPr>
            <a:spLocks noGrp="1"/>
          </p:cNvSpPr>
          <p:nvPr>
            <p:ph type="title"/>
          </p:nvPr>
        </p:nvSpPr>
        <p:spPr>
          <a:xfrm>
            <a:off x="1405181" y="3311134"/>
            <a:ext cx="3732841" cy="430887"/>
          </a:xfrm>
        </p:spPr>
        <p:txBody>
          <a:bodyPr/>
          <a:lstStyle/>
          <a:p>
            <a:r>
              <a:rPr lang="en-US" dirty="0"/>
              <a:t>Ada Burch</a:t>
            </a:r>
          </a:p>
        </p:txBody>
      </p:sp>
      <p:cxnSp>
        <p:nvCxnSpPr>
          <p:cNvPr id="21" name="Straight Arrow Connector 20">
            <a:extLst>
              <a:ext uri="{FF2B5EF4-FFF2-40B4-BE49-F238E27FC236}">
                <a16:creationId xmlns:a16="http://schemas.microsoft.com/office/drawing/2014/main" id="{07B51685-5004-DAD3-3E91-A6436967472B}"/>
              </a:ext>
              <a:ext uri="{C183D7F6-B498-43B3-948B-1728B52AA6E4}">
                <adec:decorative xmlns:adec="http://schemas.microsoft.com/office/drawing/2017/decorative" val="1"/>
              </a:ext>
            </a:extLst>
          </p:cNvPr>
          <p:cNvCxnSpPr>
            <a:cxnSpLocks/>
          </p:cNvCxnSpPr>
          <p:nvPr/>
        </p:nvCxnSpPr>
        <p:spPr>
          <a:xfrm>
            <a:off x="4065373" y="3555062"/>
            <a:ext cx="2067698" cy="0"/>
          </a:xfrm>
          <a:prstGeom prst="straightConnector1">
            <a:avLst/>
          </a:prstGeom>
          <a:ln w="15875">
            <a:solidFill>
              <a:schemeClr val="bg1">
                <a:lumMod val="65000"/>
              </a:schemeClr>
            </a:solidFill>
            <a:tailEnd type="arrow" w="med" len="sm"/>
          </a:ln>
        </p:spPr>
        <p:style>
          <a:lnRef idx="1">
            <a:schemeClr val="accent1"/>
          </a:lnRef>
          <a:fillRef idx="0">
            <a:schemeClr val="accent1"/>
          </a:fillRef>
          <a:effectRef idx="0">
            <a:schemeClr val="accent1"/>
          </a:effectRef>
          <a:fontRef idx="minor">
            <a:schemeClr val="tx1"/>
          </a:fontRef>
        </p:style>
      </p:cxnSp>
      <p:pic>
        <p:nvPicPr>
          <p:cNvPr id="3" name="Picture Placeholder 2" descr="A person smiling at the camera&#10;&#10;AI-generated content may be incorrect.">
            <a:extLst>
              <a:ext uri="{FF2B5EF4-FFF2-40B4-BE49-F238E27FC236}">
                <a16:creationId xmlns:a16="http://schemas.microsoft.com/office/drawing/2014/main" id="{C7628A16-AEBE-D5FA-AB12-324BA6F25663}"/>
              </a:ext>
            </a:extLst>
          </p:cNvPr>
          <p:cNvPicPr>
            <a:picLocks noGrp="1" noChangeAspect="1"/>
          </p:cNvPicPr>
          <p:nvPr>
            <p:ph type="pic" sz="quarter" idx="41"/>
          </p:nvPr>
        </p:nvPicPr>
        <p:blipFill>
          <a:blip r:embed="rId3"/>
          <a:srcRect/>
          <a:stretch>
            <a:fillRect/>
          </a:stretch>
        </p:blipFill>
        <p:spPr/>
      </p:pic>
      <p:sp>
        <p:nvSpPr>
          <p:cNvPr id="2" name="TextBox 1">
            <a:extLst>
              <a:ext uri="{FF2B5EF4-FFF2-40B4-BE49-F238E27FC236}">
                <a16:creationId xmlns:a16="http://schemas.microsoft.com/office/drawing/2014/main" id="{7A5DA14C-9DB8-05A0-B858-74727E4F6A70}"/>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5" name="TextBox 4">
            <a:extLst>
              <a:ext uri="{FF2B5EF4-FFF2-40B4-BE49-F238E27FC236}">
                <a16:creationId xmlns:a16="http://schemas.microsoft.com/office/drawing/2014/main" id="{970DA0BE-29E0-8B81-7D0C-9CCAEF2E0F18}"/>
              </a:ext>
            </a:extLst>
          </p:cNvPr>
          <p:cNvSpPr txBox="1"/>
          <p:nvPr/>
        </p:nvSpPr>
        <p:spPr>
          <a:xfrm>
            <a:off x="862289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Tree>
    <p:extLst>
      <p:ext uri="{BB962C8B-B14F-4D97-AF65-F5344CB8AC3E}">
        <p14:creationId xmlns:p14="http://schemas.microsoft.com/office/powerpoint/2010/main" val="12175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2B1D3-F45C-F0ED-6E86-FCFEAAA6AA5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F1457F74-40CF-2B88-FEAD-D6D63C161A2D}"/>
              </a:ext>
            </a:extLst>
          </p:cNvPr>
          <p:cNvSpPr>
            <a:spLocks noGrp="1"/>
          </p:cNvSpPr>
          <p:nvPr>
            <p:ph type="body" sz="quarter" idx="83"/>
          </p:nvPr>
        </p:nvSpPr>
        <p:spPr>
          <a:xfrm>
            <a:off x="608488" y="4065973"/>
            <a:ext cx="4953000" cy="2096288"/>
          </a:xfrm>
        </p:spPr>
        <p:txBody>
          <a:bodyPr/>
          <a:lstStyle/>
          <a:p>
            <a:pPr marL="228600">
              <a:lnSpc>
                <a:spcPct val="115000"/>
              </a:lnSpc>
              <a:spcAft>
                <a:spcPts val="800"/>
              </a:spcAft>
            </a:pPr>
            <a:r>
              <a:rPr lang="en-US" sz="1200" kern="0" dirty="0">
                <a:effectLst/>
                <a:latin typeface="Gibson" panose="02000000000000000000"/>
                <a:ea typeface="Times New Roman" panose="02020603050405020304" pitchFamily="18" charset="0"/>
                <a:cs typeface="Times New Roman" panose="02020603050405020304" pitchFamily="18" charset="0"/>
              </a:rPr>
              <a:t>Increased overall usability by </a:t>
            </a:r>
            <a:r>
              <a:rPr lang="en-US" sz="1200" kern="0" dirty="0">
                <a:latin typeface="Gibson" panose="02000000000000000000"/>
                <a:ea typeface="Times New Roman" panose="02020603050405020304" pitchFamily="18" charset="0"/>
                <a:cs typeface="Times New Roman" panose="02020603050405020304" pitchFamily="18" charset="0"/>
              </a:rPr>
              <a:t>18</a:t>
            </a:r>
            <a:r>
              <a:rPr lang="en-US" sz="1200" kern="0" dirty="0">
                <a:effectLst/>
                <a:latin typeface="Gibson" panose="02000000000000000000"/>
                <a:ea typeface="Times New Roman" panose="02020603050405020304" pitchFamily="18" charset="0"/>
                <a:cs typeface="Times New Roman" panose="02020603050405020304" pitchFamily="18" charset="0"/>
              </a:rPr>
              <a:t>, according to internal usability testing.</a:t>
            </a:r>
            <a:endParaRPr lang="en-US" sz="1200" kern="100" dirty="0">
              <a:effectLst/>
              <a:latin typeface="Gibson" panose="02000000000000000000"/>
              <a:ea typeface="Aptos" panose="020B0004020202020204" pitchFamily="34" charset="0"/>
              <a:cs typeface="Times New Roman" panose="02020603050405020304" pitchFamily="18" charset="0"/>
            </a:endParaRPr>
          </a:p>
          <a:p>
            <a:pPr marL="228600">
              <a:lnSpc>
                <a:spcPct val="115000"/>
              </a:lnSpc>
              <a:spcAft>
                <a:spcPts val="800"/>
              </a:spcAft>
            </a:pPr>
            <a:r>
              <a:rPr lang="en-US" sz="1200" kern="0" dirty="0">
                <a:effectLst/>
                <a:latin typeface="Gibson" panose="02000000000000000000"/>
                <a:ea typeface="Times New Roman" panose="02020603050405020304" pitchFamily="18" charset="0"/>
                <a:cs typeface="Times New Roman" panose="02020603050405020304" pitchFamily="18" charset="0"/>
              </a:rPr>
              <a:t>Decreased technical debt, reducing complexity and streamlining future maintenance.</a:t>
            </a:r>
          </a:p>
          <a:p>
            <a:pPr marL="228600">
              <a:lnSpc>
                <a:spcPct val="115000"/>
              </a:lnSpc>
              <a:spcAft>
                <a:spcPts val="800"/>
              </a:spcAft>
            </a:pPr>
            <a:r>
              <a:rPr lang="en-US" sz="1200" kern="0" dirty="0">
                <a:effectLst/>
                <a:latin typeface="Gibson" panose="02000000000000000000"/>
                <a:ea typeface="Times New Roman" panose="02020603050405020304" pitchFamily="18" charset="0"/>
                <a:cs typeface="Times New Roman" panose="02020603050405020304" pitchFamily="18" charset="0"/>
              </a:rPr>
              <a:t>Improved </a:t>
            </a:r>
            <a:r>
              <a:rPr lang="en-US" sz="1200" kern="0" dirty="0">
                <a:latin typeface="Gibson" panose="02000000000000000000"/>
                <a:ea typeface="Times New Roman" panose="02020603050405020304" pitchFamily="18" charset="0"/>
                <a:cs typeface="Times New Roman" panose="02020603050405020304" pitchFamily="18" charset="0"/>
              </a:rPr>
              <a:t>chatbot</a:t>
            </a:r>
            <a:r>
              <a:rPr lang="en-US" sz="1200" kern="0" dirty="0">
                <a:effectLst/>
                <a:latin typeface="Gibson" panose="02000000000000000000"/>
                <a:ea typeface="Times New Roman" panose="02020603050405020304" pitchFamily="18" charset="0"/>
                <a:cs typeface="Times New Roman" panose="02020603050405020304" pitchFamily="18" charset="0"/>
              </a:rPr>
              <a:t> performance </a:t>
            </a:r>
            <a:r>
              <a:rPr lang="en-US" sz="1200" kern="0" dirty="0">
                <a:latin typeface="Gibson" panose="02000000000000000000"/>
                <a:ea typeface="Times New Roman" panose="02020603050405020304" pitchFamily="18" charset="0"/>
                <a:cs typeface="Times New Roman" panose="02020603050405020304" pitchFamily="18" charset="0"/>
              </a:rPr>
              <a:t>and</a:t>
            </a:r>
            <a:r>
              <a:rPr lang="en-US" sz="1200" kern="0" dirty="0">
                <a:effectLst/>
                <a:latin typeface="Gibson" panose="02000000000000000000"/>
                <a:ea typeface="Times New Roman" panose="02020603050405020304" pitchFamily="18" charset="0"/>
                <a:cs typeface="Times New Roman" panose="02020603050405020304" pitchFamily="18" charset="0"/>
              </a:rPr>
              <a:t> contributed to faster task completion and higher customer satisfaction scores.</a:t>
            </a:r>
            <a:endParaRPr lang="en-US" sz="1200" kern="100" dirty="0">
              <a:effectLst/>
              <a:latin typeface="Gibson" panose="02000000000000000000"/>
              <a:ea typeface="Aptos" panose="020B0004020202020204" pitchFamily="34" charset="0"/>
              <a:cs typeface="Times New Roman" panose="02020603050405020304" pitchFamily="18" charset="0"/>
            </a:endParaRPr>
          </a:p>
          <a:p>
            <a:r>
              <a:rPr lang="en-US" sz="1200" kern="0" dirty="0">
                <a:effectLst/>
                <a:latin typeface="Gibson" panose="02000000000000000000"/>
                <a:ea typeface="Times New Roman" panose="02020603050405020304" pitchFamily="18" charset="0"/>
              </a:rPr>
              <a:t>Reduced product-related software issues by 15%, helping engineering teams move faster with fewer bugs.</a:t>
            </a:r>
            <a:endParaRPr lang="en-US" sz="1200" dirty="0">
              <a:latin typeface="Gibson" panose="02000000000000000000"/>
            </a:endParaRPr>
          </a:p>
          <a:p>
            <a:endParaRPr lang="en-US" dirty="0"/>
          </a:p>
        </p:txBody>
      </p:sp>
      <p:sp>
        <p:nvSpPr>
          <p:cNvPr id="7" name="Text Placeholder 6">
            <a:extLst>
              <a:ext uri="{FF2B5EF4-FFF2-40B4-BE49-F238E27FC236}">
                <a16:creationId xmlns:a16="http://schemas.microsoft.com/office/drawing/2014/main" id="{1C699FB7-F520-BE97-395D-44B3D1C7EBE7}"/>
              </a:ext>
            </a:extLst>
          </p:cNvPr>
          <p:cNvSpPr>
            <a:spLocks noGrp="1"/>
          </p:cNvSpPr>
          <p:nvPr>
            <p:ph type="body" sz="quarter" idx="82"/>
          </p:nvPr>
        </p:nvSpPr>
        <p:spPr>
          <a:xfrm>
            <a:off x="609600" y="3763169"/>
            <a:ext cx="4952999" cy="302804"/>
          </a:xfrm>
        </p:spPr>
        <p:txBody>
          <a:bodyPr/>
          <a:lstStyle/>
          <a:p>
            <a:r>
              <a:rPr lang="en-US"/>
              <a:t>The Details</a:t>
            </a:r>
          </a:p>
        </p:txBody>
      </p:sp>
      <p:sp>
        <p:nvSpPr>
          <p:cNvPr id="9" name="Text Placeholder 8">
            <a:extLst>
              <a:ext uri="{FF2B5EF4-FFF2-40B4-BE49-F238E27FC236}">
                <a16:creationId xmlns:a16="http://schemas.microsoft.com/office/drawing/2014/main" id="{A6D4C637-1730-140E-4590-F91F8CF3812D}"/>
              </a:ext>
            </a:extLst>
          </p:cNvPr>
          <p:cNvSpPr>
            <a:spLocks noGrp="1"/>
          </p:cNvSpPr>
          <p:nvPr>
            <p:ph type="body" sz="quarter" idx="84"/>
          </p:nvPr>
        </p:nvSpPr>
        <p:spPr>
          <a:xfrm>
            <a:off x="386963" y="2420200"/>
            <a:ext cx="4953000" cy="932357"/>
          </a:xfrm>
        </p:spPr>
        <p:txBody>
          <a:bodyPr/>
          <a:lstStyle/>
          <a:p>
            <a:pPr marL="228600" marR="0">
              <a:lnSpc>
                <a:spcPct val="115000"/>
              </a:lnSpc>
              <a:spcAft>
                <a:spcPts val="800"/>
              </a:spcAft>
            </a:pPr>
            <a:r>
              <a:rPr lang="en-US" dirty="0"/>
              <a:t>A major bank was struggling with low digital engagement and customer frustration stemming from fragmented virtual support. Their chatbot and virtual assistant tools offered limited functionality and frequently misinterpreted customer intents, leading to increased call center volume and poor customer satisfaction scores.</a:t>
            </a:r>
            <a:endParaRPr lang="en-US" kern="100" dirty="0">
              <a:effectLst/>
              <a:latin typeface="Gibson" panose="02000000000000000000"/>
              <a:ea typeface="Aptos" panose="020B0004020202020204"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23348299-2472-CAD6-1CDC-F8ED0F1FE0EF}"/>
              </a:ext>
            </a:extLst>
          </p:cNvPr>
          <p:cNvSpPr>
            <a:spLocks noGrp="1"/>
          </p:cNvSpPr>
          <p:nvPr>
            <p:ph type="title"/>
          </p:nvPr>
        </p:nvSpPr>
        <p:spPr/>
        <p:txBody>
          <a:bodyPr/>
          <a:lstStyle/>
          <a:p>
            <a:r>
              <a:rPr lang="en-US" dirty="0"/>
              <a:t>A Bank in Need</a:t>
            </a:r>
          </a:p>
        </p:txBody>
      </p:sp>
      <p:sp>
        <p:nvSpPr>
          <p:cNvPr id="11" name="Text Placeholder 10">
            <a:extLst>
              <a:ext uri="{FF2B5EF4-FFF2-40B4-BE49-F238E27FC236}">
                <a16:creationId xmlns:a16="http://schemas.microsoft.com/office/drawing/2014/main" id="{6F4CD7F8-DC7E-7579-676B-A30F24B9D69E}"/>
              </a:ext>
            </a:extLst>
          </p:cNvPr>
          <p:cNvSpPr>
            <a:spLocks noGrp="1"/>
          </p:cNvSpPr>
          <p:nvPr>
            <p:ph type="body" sz="quarter" idx="17"/>
          </p:nvPr>
        </p:nvSpPr>
        <p:spPr/>
        <p:txBody>
          <a:bodyPr/>
          <a:lstStyle/>
          <a:p>
            <a:r>
              <a:rPr lang="en-US" dirty="0"/>
              <a:t>Financial Services</a:t>
            </a:r>
          </a:p>
        </p:txBody>
      </p:sp>
      <p:sp>
        <p:nvSpPr>
          <p:cNvPr id="31" name="TextBox 30">
            <a:extLst>
              <a:ext uri="{FF2B5EF4-FFF2-40B4-BE49-F238E27FC236}">
                <a16:creationId xmlns:a16="http://schemas.microsoft.com/office/drawing/2014/main" id="{9D733359-FE53-DC2B-15B9-27CCA17BD855}"/>
              </a:ext>
            </a:extLst>
          </p:cNvPr>
          <p:cNvSpPr txBox="1"/>
          <p:nvPr/>
        </p:nvSpPr>
        <p:spPr>
          <a:xfrm>
            <a:off x="4263081" y="7525265"/>
            <a:ext cx="0" cy="0"/>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800"/>
              </a:spcAft>
              <a:buClr>
                <a:srgbClr val="00A5DF"/>
              </a:buClr>
              <a:buSzTx/>
              <a:buFontTx/>
              <a:buNone/>
              <a:tabLst/>
              <a:defRPr/>
            </a:pPr>
            <a:endParaRPr kumimoji="0" lang="en-US" sz="1400" b="0" i="0" u="none" strike="noStrike" kern="900" cap="none" spc="20" normalizeH="0" baseline="0" noProof="0" err="1">
              <a:ln>
                <a:noFill/>
              </a:ln>
              <a:solidFill>
                <a:srgbClr val="333F48"/>
              </a:solidFill>
              <a:effectLst/>
              <a:uLnTx/>
              <a:uFillTx/>
              <a:latin typeface="Gibson" panose="02000000000000000000" pitchFamily="2" charset="77"/>
              <a:ea typeface="+mn-ea"/>
              <a:cs typeface="+mn-cs"/>
            </a:endParaRPr>
          </a:p>
        </p:txBody>
      </p:sp>
      <p:sp>
        <p:nvSpPr>
          <p:cNvPr id="2" name="Text Placeholder 8">
            <a:extLst>
              <a:ext uri="{FF2B5EF4-FFF2-40B4-BE49-F238E27FC236}">
                <a16:creationId xmlns:a16="http://schemas.microsoft.com/office/drawing/2014/main" id="{C600244F-5EB9-600C-0639-106EA3AE256E}"/>
              </a:ext>
            </a:extLst>
          </p:cNvPr>
          <p:cNvSpPr txBox="1">
            <a:spLocks/>
          </p:cNvSpPr>
          <p:nvPr/>
        </p:nvSpPr>
        <p:spPr>
          <a:xfrm>
            <a:off x="7447005" y="2686912"/>
            <a:ext cx="4953000" cy="932357"/>
          </a:xfrm>
          <a:prstGeom prst="rect">
            <a:avLst/>
          </a:prstGeom>
        </p:spPr>
        <p:txBody>
          <a:bodyPr vert="horz" lIns="0" tIns="0" rIns="0" bIns="0" rtlCol="0">
            <a:noAutofit/>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0"/>
              </a:spcBef>
              <a:spcAft>
                <a:spcPts val="600"/>
              </a:spcAft>
              <a:buClr>
                <a:srgbClr val="333F48"/>
              </a:buClr>
              <a:buSzTx/>
              <a:buFont typeface="Arial" panose="020B0604020202020204" pitchFamily="34" charset="0"/>
              <a:buNone/>
              <a:tabLst/>
              <a:defRPr/>
            </a:pPr>
            <a:r>
              <a:rPr kumimoji="0" lang="en-US" sz="1200" b="0" i="0" u="none" strike="noStrike" kern="900" cap="none" spc="0" normalizeH="0" baseline="0" noProof="0" dirty="0">
                <a:ln>
                  <a:noFill/>
                </a:ln>
                <a:solidFill>
                  <a:srgbClr val="333F48"/>
                </a:solidFill>
                <a:effectLst/>
                <a:uLnTx/>
                <a:uFillTx/>
                <a:latin typeface="Gibson" panose="02000000000000000000" pitchFamily="2" charset="77"/>
                <a:ea typeface="+mn-ea"/>
                <a:cs typeface="+mn-cs"/>
              </a:rPr>
              <a:t>[INSERT WORK SAMPLE HERE]</a:t>
            </a:r>
          </a:p>
        </p:txBody>
      </p:sp>
      <p:sp>
        <p:nvSpPr>
          <p:cNvPr id="3" name="TextBox 2">
            <a:extLst>
              <a:ext uri="{FF2B5EF4-FFF2-40B4-BE49-F238E27FC236}">
                <a16:creationId xmlns:a16="http://schemas.microsoft.com/office/drawing/2014/main" id="{31B0272E-F526-1E78-3920-3AF784650C66}"/>
              </a:ext>
            </a:extLst>
          </p:cNvPr>
          <p:cNvSpPr txBox="1"/>
          <p:nvPr/>
        </p:nvSpPr>
        <p:spPr>
          <a:xfrm>
            <a:off x="0" y="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4" name="TextBox 3">
            <a:extLst>
              <a:ext uri="{FF2B5EF4-FFF2-40B4-BE49-F238E27FC236}">
                <a16:creationId xmlns:a16="http://schemas.microsoft.com/office/drawing/2014/main" id="{3A1BACCD-5B2C-85E3-33ED-9339D2120383}"/>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pic>
        <p:nvPicPr>
          <p:cNvPr id="10" name="Picture 9" descr="A diagram of a computer&#10;&#10;AI-generated content may be incorrect.">
            <a:extLst>
              <a:ext uri="{FF2B5EF4-FFF2-40B4-BE49-F238E27FC236}">
                <a16:creationId xmlns:a16="http://schemas.microsoft.com/office/drawing/2014/main" id="{F8BE30BE-E8FA-8A44-1070-FBED1709F4DA}"/>
              </a:ext>
            </a:extLst>
          </p:cNvPr>
          <p:cNvPicPr>
            <a:picLocks noChangeAspect="1"/>
          </p:cNvPicPr>
          <p:nvPr/>
        </p:nvPicPr>
        <p:blipFill>
          <a:blip r:embed="rId3"/>
          <a:stretch>
            <a:fillRect/>
          </a:stretch>
        </p:blipFill>
        <p:spPr>
          <a:xfrm>
            <a:off x="6147154" y="1222175"/>
            <a:ext cx="5923005" cy="4442254"/>
          </a:xfrm>
          <a:prstGeom prst="rect">
            <a:avLst/>
          </a:prstGeom>
        </p:spPr>
      </p:pic>
    </p:spTree>
    <p:extLst>
      <p:ext uri="{BB962C8B-B14F-4D97-AF65-F5344CB8AC3E}">
        <p14:creationId xmlns:p14="http://schemas.microsoft.com/office/powerpoint/2010/main" val="3454692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55163-D16B-5A8A-DFCD-54BEB0397F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BC0A5E-98B6-E972-54A2-6EAF80BC6B8E}"/>
              </a:ext>
            </a:extLst>
          </p:cNvPr>
          <p:cNvSpPr>
            <a:spLocks noGrp="1"/>
          </p:cNvSpPr>
          <p:nvPr>
            <p:ph type="title"/>
          </p:nvPr>
        </p:nvSpPr>
        <p:spPr>
          <a:xfrm>
            <a:off x="609600" y="1463040"/>
            <a:ext cx="4044593" cy="450293"/>
          </a:xfrm>
        </p:spPr>
        <p:txBody>
          <a:bodyPr/>
          <a:lstStyle/>
          <a:p>
            <a:r>
              <a:rPr lang="en-US" dirty="0"/>
              <a:t>A Bank in Need</a:t>
            </a:r>
          </a:p>
        </p:txBody>
      </p:sp>
      <p:sp>
        <p:nvSpPr>
          <p:cNvPr id="3" name="Text Placeholder 2">
            <a:extLst>
              <a:ext uri="{FF2B5EF4-FFF2-40B4-BE49-F238E27FC236}">
                <a16:creationId xmlns:a16="http://schemas.microsoft.com/office/drawing/2014/main" id="{F375C1DE-30B4-A556-2C49-21B7306AC273}"/>
              </a:ext>
            </a:extLst>
          </p:cNvPr>
          <p:cNvSpPr>
            <a:spLocks noGrp="1"/>
          </p:cNvSpPr>
          <p:nvPr>
            <p:ph type="body" sz="quarter" idx="45"/>
          </p:nvPr>
        </p:nvSpPr>
        <p:spPr>
          <a:xfrm>
            <a:off x="609600" y="1097280"/>
            <a:ext cx="4044593" cy="308671"/>
          </a:xfrm>
        </p:spPr>
        <p:txBody>
          <a:bodyPr/>
          <a:lstStyle/>
          <a:p>
            <a:r>
              <a:rPr lang="en-US"/>
              <a:t>Project Details</a:t>
            </a:r>
          </a:p>
        </p:txBody>
      </p:sp>
      <p:sp>
        <p:nvSpPr>
          <p:cNvPr id="7" name="Rectangle 6">
            <a:extLst>
              <a:ext uri="{FF2B5EF4-FFF2-40B4-BE49-F238E27FC236}">
                <a16:creationId xmlns:a16="http://schemas.microsoft.com/office/drawing/2014/main" id="{5135340C-5729-75A4-E51D-7D6C173BA943}"/>
              </a:ext>
            </a:extLst>
          </p:cNvPr>
          <p:cNvSpPr/>
          <p:nvPr/>
        </p:nvSpPr>
        <p:spPr>
          <a:xfrm>
            <a:off x="609600" y="2473515"/>
            <a:ext cx="4337470" cy="600892"/>
          </a:xfrm>
          <a:prstGeom prst="rect">
            <a:avLst/>
          </a:prstGeom>
          <a:solidFill>
            <a:schemeClr val="bg1">
              <a:lumMod val="9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T Gibson" pitchFamily="2" charset="77"/>
              <a:ea typeface="+mn-ea"/>
              <a:cs typeface="+mn-cs"/>
            </a:endParaRPr>
          </a:p>
        </p:txBody>
      </p:sp>
      <p:sp>
        <p:nvSpPr>
          <p:cNvPr id="8" name="Text Placeholder 2">
            <a:extLst>
              <a:ext uri="{FF2B5EF4-FFF2-40B4-BE49-F238E27FC236}">
                <a16:creationId xmlns:a16="http://schemas.microsoft.com/office/drawing/2014/main" id="{B079A8DA-BB88-1950-8DD7-9A97E8E6C1CD}"/>
              </a:ext>
            </a:extLst>
          </p:cNvPr>
          <p:cNvSpPr txBox="1">
            <a:spLocks/>
          </p:cNvSpPr>
          <p:nvPr/>
        </p:nvSpPr>
        <p:spPr>
          <a:xfrm>
            <a:off x="853458" y="2697017"/>
            <a:ext cx="1461053" cy="153888"/>
          </a:xfrm>
          <a:prstGeom prst="rect">
            <a:avLst/>
          </a:prstGeom>
        </p:spPr>
        <p:txBody>
          <a:bodyPr vert="horz" wrap="square" lIns="0" tIns="0" rIns="0" bIns="0" rtlCol="0">
            <a:spAutoFit/>
          </a:bodyPr>
          <a:lstStyle>
            <a:lvl1pPr marL="0"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1" i="0" kern="900" spc="10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A5DF"/>
              </a:buClr>
              <a:buSzTx/>
              <a:buFont typeface="Arial" panose="020B0604020202020204" pitchFamily="34" charset="0"/>
              <a:buNone/>
              <a:tabLst/>
              <a:defRPr/>
            </a:pPr>
            <a:r>
              <a:rPr kumimoji="0" lang="en-US" sz="1000" b="0" i="0" u="none" strike="noStrike" kern="900" cap="none" spc="100" normalizeH="0" baseline="0" noProof="0" dirty="0">
                <a:ln>
                  <a:noFill/>
                </a:ln>
                <a:solidFill>
                  <a:srgbClr val="333F48"/>
                </a:solidFill>
                <a:effectLst/>
                <a:uLnTx/>
                <a:uFillTx/>
                <a:latin typeface="Gibson Medium" panose="02000000000000000000" pitchFamily="2" charset="77"/>
                <a:ea typeface="+mn-ea"/>
                <a:cs typeface="+mn-cs"/>
              </a:rPr>
              <a:t>Ada Burch</a:t>
            </a:r>
          </a:p>
        </p:txBody>
      </p:sp>
      <p:cxnSp>
        <p:nvCxnSpPr>
          <p:cNvPr id="9" name="Straight Connector 8">
            <a:extLst>
              <a:ext uri="{FF2B5EF4-FFF2-40B4-BE49-F238E27FC236}">
                <a16:creationId xmlns:a16="http://schemas.microsoft.com/office/drawing/2014/main" id="{10BE204C-DFC7-382E-B337-FA7F300A3903}"/>
              </a:ext>
            </a:extLst>
          </p:cNvPr>
          <p:cNvCxnSpPr>
            <a:cxnSpLocks/>
          </p:cNvCxnSpPr>
          <p:nvPr/>
        </p:nvCxnSpPr>
        <p:spPr>
          <a:xfrm>
            <a:off x="2425724" y="2562238"/>
            <a:ext cx="0" cy="42344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F0F556F2-969F-61EF-021D-C10832707058}"/>
              </a:ext>
            </a:extLst>
          </p:cNvPr>
          <p:cNvSpPr txBox="1">
            <a:spLocks/>
          </p:cNvSpPr>
          <p:nvPr/>
        </p:nvSpPr>
        <p:spPr>
          <a:xfrm>
            <a:off x="2635949" y="2682521"/>
            <a:ext cx="2018244" cy="182880"/>
          </a:xfrm>
          <a:prstGeom prst="rect">
            <a:avLst/>
          </a:prstGeom>
        </p:spPr>
        <p:txBody>
          <a:bodyPr vert="horz" lIns="0" tIns="0" rIns="0" bIns="0" rtlCol="0" anchor="t">
            <a:noAutofit/>
          </a:bodyPr>
          <a:lstStyle>
            <a:lvl1pPr marL="0" marR="0" indent="0" algn="l" defTabSz="914377" rtl="0" eaLnBrk="1" fontAlgn="auto" latinLnBrk="0" hangingPunct="1">
              <a:lnSpc>
                <a:spcPct val="100000"/>
              </a:lnSpc>
              <a:spcBef>
                <a:spcPts val="0"/>
              </a:spcBef>
              <a:spcAft>
                <a:spcPts val="800"/>
              </a:spcAft>
              <a:buClr>
                <a:srgbClr val="00A5DF"/>
              </a:buClr>
              <a:buSzTx/>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1825625"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377" rtl="0" eaLnBrk="1" fontAlgn="auto" latinLnBrk="0" hangingPunct="1">
              <a:lnSpc>
                <a:spcPct val="110000"/>
              </a:lnSpc>
              <a:spcBef>
                <a:spcPts val="0"/>
              </a:spcBef>
              <a:spcAft>
                <a:spcPts val="600"/>
              </a:spcAft>
              <a:buClr>
                <a:srgbClr val="003865"/>
              </a:buClr>
              <a:buSzTx/>
              <a:buFont typeface="Wingdings" pitchFamily="2" charset="2"/>
              <a:buChar char="ü"/>
              <a:tabLst/>
              <a:defRPr/>
            </a:pPr>
            <a:r>
              <a:rPr kumimoji="0" lang="en-US" sz="1200" b="0" i="0" u="none" strike="noStrike" kern="900" cap="none" spc="20" normalizeH="0" baseline="0" noProof="0" dirty="0">
                <a:ln>
                  <a:noFill/>
                </a:ln>
                <a:solidFill>
                  <a:srgbClr val="333F48"/>
                </a:solidFill>
                <a:effectLst/>
                <a:uLnTx/>
                <a:uFillTx/>
                <a:latin typeface="Gibson"/>
                <a:ea typeface="+mn-ea"/>
                <a:cs typeface="+mn-cs"/>
              </a:rPr>
              <a:t>Conversational Designer </a:t>
            </a:r>
          </a:p>
          <a:p>
            <a:pPr marR="0" lvl="0" algn="l" defTabSz="914377" rtl="0" eaLnBrk="1" fontAlgn="auto" latinLnBrk="0" hangingPunct="1">
              <a:lnSpc>
                <a:spcPct val="110000"/>
              </a:lnSpc>
              <a:spcBef>
                <a:spcPts val="0"/>
              </a:spcBef>
              <a:spcAft>
                <a:spcPts val="600"/>
              </a:spcAft>
              <a:buClr>
                <a:srgbClr val="003865"/>
              </a:buClr>
              <a:buSzTx/>
              <a:tabLst/>
              <a:defRPr/>
            </a:pPr>
            <a:endParaRPr kumimoji="0" lang="en-US" sz="1200" b="0" i="0" u="none" strike="noStrike" kern="900" cap="none" spc="20" normalizeH="0" baseline="0" noProof="0" dirty="0">
              <a:ln>
                <a:noFill/>
              </a:ln>
              <a:solidFill>
                <a:srgbClr val="333F48"/>
              </a:solidFill>
              <a:effectLst/>
              <a:uLnTx/>
              <a:uFillTx/>
              <a:latin typeface="Gibson" panose="02000000000000000000" pitchFamily="2" charset="77"/>
              <a:ea typeface="+mn-ea"/>
              <a:cs typeface="+mn-cs"/>
            </a:endParaRPr>
          </a:p>
        </p:txBody>
      </p:sp>
      <p:sp>
        <p:nvSpPr>
          <p:cNvPr id="13" name="Text Placeholder 5">
            <a:extLst>
              <a:ext uri="{FF2B5EF4-FFF2-40B4-BE49-F238E27FC236}">
                <a16:creationId xmlns:a16="http://schemas.microsoft.com/office/drawing/2014/main" id="{13732FAE-682D-5F56-7969-79161111846E}"/>
              </a:ext>
            </a:extLst>
          </p:cNvPr>
          <p:cNvSpPr txBox="1">
            <a:spLocks/>
          </p:cNvSpPr>
          <p:nvPr/>
        </p:nvSpPr>
        <p:spPr>
          <a:xfrm>
            <a:off x="530084" y="4327961"/>
            <a:ext cx="4952999" cy="2878755"/>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Led strategic conversational content initiatives and determined needs, objectives, approaches, and evaluation criteria that expanded customer reach and increased customer engagement by 18%.</a:t>
            </a:r>
          </a:p>
          <a:p>
            <a:pPr lvl="0"/>
            <a:r>
              <a:rPr lang="en-US" dirty="0"/>
              <a:t>Designed end-to-end conversational experiences, including chatbot flows and virtual assistant interactions, across customer-facing platforms that simplified interactions and added value propositions.</a:t>
            </a:r>
          </a:p>
        </p:txBody>
      </p:sp>
      <p:sp>
        <p:nvSpPr>
          <p:cNvPr id="15" name="Text Placeholder 6">
            <a:extLst>
              <a:ext uri="{FF2B5EF4-FFF2-40B4-BE49-F238E27FC236}">
                <a16:creationId xmlns:a16="http://schemas.microsoft.com/office/drawing/2014/main" id="{C1D8D86C-2D2B-09BD-0DCE-09C507D1C416}"/>
              </a:ext>
            </a:extLst>
          </p:cNvPr>
          <p:cNvSpPr txBox="1">
            <a:spLocks/>
          </p:cNvSpPr>
          <p:nvPr/>
        </p:nvSpPr>
        <p:spPr>
          <a:xfrm>
            <a:off x="530083" y="3109823"/>
            <a:ext cx="4953000" cy="638353"/>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kern="0" dirty="0">
                <a:latin typeface="Gibson" panose="02000000000000000000"/>
                <a:ea typeface="Times New Roman" panose="02020603050405020304" pitchFamily="18" charset="0"/>
                <a:cs typeface="Times New Roman" panose="02020603050405020304" pitchFamily="18" charset="0"/>
              </a:rPr>
              <a:t>I </a:t>
            </a:r>
            <a:r>
              <a:rPr lang="en-US" dirty="0"/>
              <a:t>Collaborated with cross-functional teams including Product, UX Design, Engineering, and Business to integrate conversational logic into digital tools, resulting in a higher customer satisfaction. </a:t>
            </a:r>
          </a:p>
          <a:p>
            <a:pPr marL="0" marR="0">
              <a:lnSpc>
                <a:spcPct val="115000"/>
              </a:lnSpc>
              <a:spcAft>
                <a:spcPts val="800"/>
              </a:spcAft>
              <a:buNone/>
            </a:pPr>
            <a:endParaRPr lang="en-US" kern="100" dirty="0">
              <a:effectLst/>
              <a:latin typeface="Gibson" panose="02000000000000000000"/>
              <a:ea typeface="Aptos" panose="020B0004020202020204" pitchFamily="34" charset="0"/>
              <a:cs typeface="Times New Roman" panose="02020603050405020304" pitchFamily="18" charset="0"/>
            </a:endParaRPr>
          </a:p>
        </p:txBody>
      </p:sp>
      <p:sp>
        <p:nvSpPr>
          <p:cNvPr id="20" name="Text Placeholder 8">
            <a:extLst>
              <a:ext uri="{FF2B5EF4-FFF2-40B4-BE49-F238E27FC236}">
                <a16:creationId xmlns:a16="http://schemas.microsoft.com/office/drawing/2014/main" id="{A45F917C-3D97-5B1F-BD9E-0EE4CA66F4A6}"/>
              </a:ext>
            </a:extLst>
          </p:cNvPr>
          <p:cNvSpPr txBox="1">
            <a:spLocks/>
          </p:cNvSpPr>
          <p:nvPr/>
        </p:nvSpPr>
        <p:spPr>
          <a:xfrm>
            <a:off x="7447005" y="2686912"/>
            <a:ext cx="4953000" cy="932357"/>
          </a:xfrm>
          <a:prstGeom prst="rect">
            <a:avLst/>
          </a:prstGeom>
        </p:spPr>
        <p:txBody>
          <a:bodyPr vert="horz" lIns="0" tIns="0" rIns="0" bIns="0" rtlCol="0">
            <a:noAutofit/>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0"/>
              </a:spcBef>
              <a:spcAft>
                <a:spcPts val="600"/>
              </a:spcAft>
              <a:buClr>
                <a:srgbClr val="333F48"/>
              </a:buClr>
              <a:buSzTx/>
              <a:buFont typeface="Arial" panose="020B0604020202020204" pitchFamily="34" charset="0"/>
              <a:buNone/>
              <a:tabLst/>
              <a:defRPr/>
            </a:pPr>
            <a:endParaRPr kumimoji="0" lang="en-US" sz="1200" b="0" i="0" u="none" strike="noStrike" kern="900" cap="none" spc="0" normalizeH="0" baseline="0" noProof="0" dirty="0">
              <a:ln>
                <a:noFill/>
              </a:ln>
              <a:solidFill>
                <a:srgbClr val="333F48"/>
              </a:solidFill>
              <a:effectLst/>
              <a:uLnTx/>
              <a:uFillTx/>
              <a:latin typeface="Gibson" panose="02000000000000000000" pitchFamily="2" charset="77"/>
              <a:ea typeface="+mn-ea"/>
              <a:cs typeface="+mn-cs"/>
            </a:endParaRPr>
          </a:p>
        </p:txBody>
      </p:sp>
      <p:sp>
        <p:nvSpPr>
          <p:cNvPr id="2" name="Text Placeholder 4">
            <a:extLst>
              <a:ext uri="{FF2B5EF4-FFF2-40B4-BE49-F238E27FC236}">
                <a16:creationId xmlns:a16="http://schemas.microsoft.com/office/drawing/2014/main" id="{23414439-103D-2469-2618-82D6A9784EB7}"/>
              </a:ext>
            </a:extLst>
          </p:cNvPr>
          <p:cNvSpPr txBox="1">
            <a:spLocks/>
          </p:cNvSpPr>
          <p:nvPr/>
        </p:nvSpPr>
        <p:spPr>
          <a:xfrm>
            <a:off x="530084" y="4025157"/>
            <a:ext cx="4952999" cy="302804"/>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200" b="0" i="0" u="none" strike="noStrike" kern="900" cap="none" spc="0" normalizeH="0" baseline="0" noProof="0" dirty="0">
                <a:ln>
                  <a:noFill/>
                </a:ln>
                <a:solidFill>
                  <a:srgbClr val="333F48"/>
                </a:solidFill>
                <a:effectLst/>
                <a:uLnTx/>
                <a:uFillTx/>
                <a:latin typeface="Gibson Medium" panose="02000000000000000000" pitchFamily="2" charset="77"/>
                <a:ea typeface="+mn-ea"/>
                <a:cs typeface="+mn-cs"/>
              </a:rPr>
              <a:t>The Approach</a:t>
            </a:r>
          </a:p>
        </p:txBody>
      </p:sp>
      <p:sp>
        <p:nvSpPr>
          <p:cNvPr id="5" name="TextBox 4">
            <a:extLst>
              <a:ext uri="{FF2B5EF4-FFF2-40B4-BE49-F238E27FC236}">
                <a16:creationId xmlns:a16="http://schemas.microsoft.com/office/drawing/2014/main" id="{595833E0-E3E0-8139-A8C5-39B1979733F4}"/>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08EF8013-998D-7604-5ECD-3B4024B3C694}"/>
              </a:ext>
            </a:extLst>
          </p:cNvPr>
          <p:cNvSpPr txBox="1"/>
          <p:nvPr/>
        </p:nvSpPr>
        <p:spPr>
          <a:xfrm>
            <a:off x="862289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pic>
        <p:nvPicPr>
          <p:cNvPr id="18" name="Picture 17" descr="A computer screen with blue squares&#10;&#10;AI-generated content may be incorrect.">
            <a:extLst>
              <a:ext uri="{FF2B5EF4-FFF2-40B4-BE49-F238E27FC236}">
                <a16:creationId xmlns:a16="http://schemas.microsoft.com/office/drawing/2014/main" id="{39D10FED-762C-7CCC-3E43-E5DD1889AD1D}"/>
              </a:ext>
            </a:extLst>
          </p:cNvPr>
          <p:cNvPicPr>
            <a:picLocks noChangeAspect="1"/>
          </p:cNvPicPr>
          <p:nvPr/>
        </p:nvPicPr>
        <p:blipFill>
          <a:blip r:embed="rId3"/>
          <a:stretch>
            <a:fillRect/>
          </a:stretch>
        </p:blipFill>
        <p:spPr>
          <a:xfrm>
            <a:off x="5912013" y="1432517"/>
            <a:ext cx="6083341" cy="3441145"/>
          </a:xfrm>
          <a:prstGeom prst="rect">
            <a:avLst/>
          </a:prstGeom>
        </p:spPr>
      </p:pic>
    </p:spTree>
    <p:extLst>
      <p:ext uri="{BB962C8B-B14F-4D97-AF65-F5344CB8AC3E}">
        <p14:creationId xmlns:p14="http://schemas.microsoft.com/office/powerpoint/2010/main" val="2664940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021A1-3BE3-BA12-3A64-CAC1904E75E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B0FCDC-1A51-C7E1-FE4B-C534A94EF4CF}"/>
              </a:ext>
            </a:extLst>
          </p:cNvPr>
          <p:cNvSpPr>
            <a:spLocks noGrp="1"/>
          </p:cNvSpPr>
          <p:nvPr>
            <p:ph type="title"/>
          </p:nvPr>
        </p:nvSpPr>
        <p:spPr>
          <a:xfrm>
            <a:off x="609600" y="1463040"/>
            <a:ext cx="4044593" cy="450293"/>
          </a:xfrm>
        </p:spPr>
        <p:txBody>
          <a:bodyPr/>
          <a:lstStyle/>
          <a:p>
            <a:r>
              <a:rPr lang="en-US" dirty="0"/>
              <a:t>A Bank in Need</a:t>
            </a:r>
          </a:p>
        </p:txBody>
      </p:sp>
      <p:sp>
        <p:nvSpPr>
          <p:cNvPr id="3" name="Text Placeholder 2">
            <a:extLst>
              <a:ext uri="{FF2B5EF4-FFF2-40B4-BE49-F238E27FC236}">
                <a16:creationId xmlns:a16="http://schemas.microsoft.com/office/drawing/2014/main" id="{533E4DE6-52D4-594F-EDC4-DFB076CFF63A}"/>
              </a:ext>
            </a:extLst>
          </p:cNvPr>
          <p:cNvSpPr>
            <a:spLocks noGrp="1"/>
          </p:cNvSpPr>
          <p:nvPr>
            <p:ph type="body" sz="quarter" idx="45"/>
          </p:nvPr>
        </p:nvSpPr>
        <p:spPr>
          <a:xfrm>
            <a:off x="609600" y="1097280"/>
            <a:ext cx="4044593" cy="308671"/>
          </a:xfrm>
        </p:spPr>
        <p:txBody>
          <a:bodyPr/>
          <a:lstStyle/>
          <a:p>
            <a:r>
              <a:rPr lang="en-US"/>
              <a:t>Project Details</a:t>
            </a:r>
          </a:p>
        </p:txBody>
      </p:sp>
      <p:sp>
        <p:nvSpPr>
          <p:cNvPr id="7" name="Rectangle 6">
            <a:extLst>
              <a:ext uri="{FF2B5EF4-FFF2-40B4-BE49-F238E27FC236}">
                <a16:creationId xmlns:a16="http://schemas.microsoft.com/office/drawing/2014/main" id="{3CA2EDC1-CA23-A8B7-9370-FD2CAF343981}"/>
              </a:ext>
            </a:extLst>
          </p:cNvPr>
          <p:cNvSpPr/>
          <p:nvPr/>
        </p:nvSpPr>
        <p:spPr>
          <a:xfrm>
            <a:off x="609600" y="1961346"/>
            <a:ext cx="4337470" cy="600892"/>
          </a:xfrm>
          <a:prstGeom prst="rect">
            <a:avLst/>
          </a:prstGeom>
          <a:solidFill>
            <a:schemeClr val="bg1">
              <a:lumMod val="9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T Gibson" pitchFamily="2" charset="77"/>
              <a:ea typeface="+mn-ea"/>
              <a:cs typeface="+mn-cs"/>
            </a:endParaRPr>
          </a:p>
        </p:txBody>
      </p:sp>
      <p:sp>
        <p:nvSpPr>
          <p:cNvPr id="8" name="Text Placeholder 2">
            <a:extLst>
              <a:ext uri="{FF2B5EF4-FFF2-40B4-BE49-F238E27FC236}">
                <a16:creationId xmlns:a16="http://schemas.microsoft.com/office/drawing/2014/main" id="{2E70B077-F1B6-EBFA-5503-E8E7E4DA1507}"/>
              </a:ext>
            </a:extLst>
          </p:cNvPr>
          <p:cNvSpPr txBox="1">
            <a:spLocks/>
          </p:cNvSpPr>
          <p:nvPr/>
        </p:nvSpPr>
        <p:spPr>
          <a:xfrm>
            <a:off x="1041776" y="2239130"/>
            <a:ext cx="1461053" cy="153888"/>
          </a:xfrm>
          <a:prstGeom prst="rect">
            <a:avLst/>
          </a:prstGeom>
        </p:spPr>
        <p:txBody>
          <a:bodyPr vert="horz" wrap="square" lIns="0" tIns="0" rIns="0" bIns="0" rtlCol="0">
            <a:spAutoFit/>
          </a:bodyPr>
          <a:lstStyle>
            <a:lvl1pPr marL="0"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1" i="0" kern="900" spc="10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A5DF"/>
              </a:buClr>
              <a:buSzTx/>
              <a:buFont typeface="Arial" panose="020B0604020202020204" pitchFamily="34" charset="0"/>
              <a:buNone/>
              <a:tabLst/>
              <a:defRPr/>
            </a:pPr>
            <a:r>
              <a:rPr kumimoji="0" lang="en-US" sz="1000" b="0" i="0" u="none" strike="noStrike" kern="900" cap="none" spc="100" normalizeH="0" baseline="0" noProof="0" dirty="0">
                <a:ln>
                  <a:noFill/>
                </a:ln>
                <a:solidFill>
                  <a:srgbClr val="333F48"/>
                </a:solidFill>
                <a:effectLst/>
                <a:uLnTx/>
                <a:uFillTx/>
                <a:latin typeface="Gibson Medium" panose="02000000000000000000" pitchFamily="2" charset="77"/>
                <a:ea typeface="+mn-ea"/>
                <a:cs typeface="+mn-cs"/>
              </a:rPr>
              <a:t>Ada Burch</a:t>
            </a:r>
          </a:p>
        </p:txBody>
      </p:sp>
      <p:cxnSp>
        <p:nvCxnSpPr>
          <p:cNvPr id="9" name="Straight Connector 8">
            <a:extLst>
              <a:ext uri="{FF2B5EF4-FFF2-40B4-BE49-F238E27FC236}">
                <a16:creationId xmlns:a16="http://schemas.microsoft.com/office/drawing/2014/main" id="{47547B86-4F3D-4522-2A68-4FEBFF89DE54}"/>
              </a:ext>
            </a:extLst>
          </p:cNvPr>
          <p:cNvCxnSpPr>
            <a:cxnSpLocks/>
          </p:cNvCxnSpPr>
          <p:nvPr/>
        </p:nvCxnSpPr>
        <p:spPr>
          <a:xfrm>
            <a:off x="2360829" y="2070998"/>
            <a:ext cx="0" cy="42344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496F5C74-5B46-7ADB-40D2-3DCF8E457518}"/>
              </a:ext>
            </a:extLst>
          </p:cNvPr>
          <p:cNvSpPr txBox="1">
            <a:spLocks/>
          </p:cNvSpPr>
          <p:nvPr/>
        </p:nvSpPr>
        <p:spPr>
          <a:xfrm>
            <a:off x="2644828" y="2191281"/>
            <a:ext cx="2018244" cy="182880"/>
          </a:xfrm>
          <a:prstGeom prst="rect">
            <a:avLst/>
          </a:prstGeom>
        </p:spPr>
        <p:txBody>
          <a:bodyPr vert="horz" lIns="0" tIns="0" rIns="0" bIns="0" rtlCol="0" anchor="t">
            <a:noAutofit/>
          </a:bodyPr>
          <a:lstStyle>
            <a:lvl1pPr marL="0" marR="0" indent="0" algn="l" defTabSz="914377" rtl="0" eaLnBrk="1" fontAlgn="auto" latinLnBrk="0" hangingPunct="1">
              <a:lnSpc>
                <a:spcPct val="100000"/>
              </a:lnSpc>
              <a:spcBef>
                <a:spcPts val="0"/>
              </a:spcBef>
              <a:spcAft>
                <a:spcPts val="800"/>
              </a:spcAft>
              <a:buClr>
                <a:srgbClr val="00A5DF"/>
              </a:buClr>
              <a:buSzTx/>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1825625"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377" rtl="0" eaLnBrk="1" fontAlgn="auto" latinLnBrk="0" hangingPunct="1">
              <a:lnSpc>
                <a:spcPct val="110000"/>
              </a:lnSpc>
              <a:spcBef>
                <a:spcPts val="0"/>
              </a:spcBef>
              <a:spcAft>
                <a:spcPts val="600"/>
              </a:spcAft>
              <a:buClr>
                <a:srgbClr val="003865"/>
              </a:buClr>
              <a:buSzTx/>
              <a:buFont typeface="Wingdings" pitchFamily="2" charset="2"/>
              <a:buChar char="ü"/>
              <a:tabLst/>
              <a:defRPr/>
            </a:pPr>
            <a:r>
              <a:rPr kumimoji="0" lang="en-US" sz="1200" b="0" i="0" u="none" strike="noStrike" kern="900" cap="none" spc="20" normalizeH="0" baseline="0" noProof="0" dirty="0">
                <a:ln>
                  <a:noFill/>
                </a:ln>
                <a:solidFill>
                  <a:srgbClr val="333F48"/>
                </a:solidFill>
                <a:effectLst/>
                <a:uLnTx/>
                <a:uFillTx/>
                <a:latin typeface="Gibson"/>
                <a:ea typeface="+mn-ea"/>
                <a:cs typeface="+mn-cs"/>
              </a:rPr>
              <a:t>Conversational Designer </a:t>
            </a:r>
          </a:p>
          <a:p>
            <a:pPr marR="0" lvl="0" algn="l" defTabSz="914377" rtl="0" eaLnBrk="1" fontAlgn="auto" latinLnBrk="0" hangingPunct="1">
              <a:lnSpc>
                <a:spcPct val="110000"/>
              </a:lnSpc>
              <a:spcBef>
                <a:spcPts val="0"/>
              </a:spcBef>
              <a:spcAft>
                <a:spcPts val="600"/>
              </a:spcAft>
              <a:buClr>
                <a:srgbClr val="003865"/>
              </a:buClr>
              <a:buSzTx/>
              <a:tabLst/>
              <a:defRPr/>
            </a:pPr>
            <a:endParaRPr kumimoji="0" lang="en-US" sz="1200" b="0" i="0" u="none" strike="noStrike" kern="900" cap="none" spc="20" normalizeH="0" baseline="0" noProof="0" dirty="0">
              <a:ln>
                <a:noFill/>
              </a:ln>
              <a:solidFill>
                <a:srgbClr val="333F48"/>
              </a:solidFill>
              <a:effectLst/>
              <a:uLnTx/>
              <a:uFillTx/>
              <a:latin typeface="Gibson" panose="02000000000000000000" pitchFamily="2" charset="77"/>
              <a:ea typeface="+mn-ea"/>
              <a:cs typeface="+mn-cs"/>
            </a:endParaRPr>
          </a:p>
        </p:txBody>
      </p:sp>
      <p:sp>
        <p:nvSpPr>
          <p:cNvPr id="20" name="Text Placeholder 8">
            <a:extLst>
              <a:ext uri="{FF2B5EF4-FFF2-40B4-BE49-F238E27FC236}">
                <a16:creationId xmlns:a16="http://schemas.microsoft.com/office/drawing/2014/main" id="{43B6486D-1249-FC55-F284-35C0F354D094}"/>
              </a:ext>
            </a:extLst>
          </p:cNvPr>
          <p:cNvSpPr txBox="1">
            <a:spLocks/>
          </p:cNvSpPr>
          <p:nvPr/>
        </p:nvSpPr>
        <p:spPr>
          <a:xfrm>
            <a:off x="7447005" y="2686912"/>
            <a:ext cx="4953000" cy="932357"/>
          </a:xfrm>
          <a:prstGeom prst="rect">
            <a:avLst/>
          </a:prstGeom>
        </p:spPr>
        <p:txBody>
          <a:bodyPr vert="horz" lIns="0" tIns="0" rIns="0" bIns="0" rtlCol="0">
            <a:noAutofit/>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0"/>
              </a:spcBef>
              <a:spcAft>
                <a:spcPts val="600"/>
              </a:spcAft>
              <a:buClr>
                <a:srgbClr val="333F48"/>
              </a:buClr>
              <a:buSzTx/>
              <a:buFont typeface="Arial" panose="020B0604020202020204" pitchFamily="34" charset="0"/>
              <a:buNone/>
              <a:tabLst/>
              <a:defRPr/>
            </a:pPr>
            <a:endParaRPr kumimoji="0" lang="en-US" sz="1200" b="0" i="0" u="none" strike="noStrike" kern="900" cap="none" spc="0" normalizeH="0" baseline="0" noProof="0" dirty="0">
              <a:ln>
                <a:noFill/>
              </a:ln>
              <a:solidFill>
                <a:srgbClr val="333F48"/>
              </a:solidFill>
              <a:effectLst/>
              <a:uLnTx/>
              <a:uFillTx/>
              <a:latin typeface="Gibson" panose="02000000000000000000" pitchFamily="2" charset="77"/>
              <a:ea typeface="+mn-ea"/>
              <a:cs typeface="+mn-cs"/>
            </a:endParaRPr>
          </a:p>
        </p:txBody>
      </p:sp>
      <p:sp>
        <p:nvSpPr>
          <p:cNvPr id="5" name="TextBox 4">
            <a:extLst>
              <a:ext uri="{FF2B5EF4-FFF2-40B4-BE49-F238E27FC236}">
                <a16:creationId xmlns:a16="http://schemas.microsoft.com/office/drawing/2014/main" id="{8BA2858E-7246-4209-DC7D-3503100D40E8}"/>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E3F8D188-588E-D696-7E47-F55F50FB1453}"/>
              </a:ext>
            </a:extLst>
          </p:cNvPr>
          <p:cNvSpPr txBox="1"/>
          <p:nvPr/>
        </p:nvSpPr>
        <p:spPr>
          <a:xfrm>
            <a:off x="862289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pic>
        <p:nvPicPr>
          <p:cNvPr id="12" name="Picture 11" descr="A diagram of a computer&#10;&#10;AI-generated content may be incorrect.">
            <a:extLst>
              <a:ext uri="{FF2B5EF4-FFF2-40B4-BE49-F238E27FC236}">
                <a16:creationId xmlns:a16="http://schemas.microsoft.com/office/drawing/2014/main" id="{8631F15F-EB37-798E-6E62-C87E011E0EAF}"/>
              </a:ext>
            </a:extLst>
          </p:cNvPr>
          <p:cNvPicPr>
            <a:picLocks noChangeAspect="1"/>
          </p:cNvPicPr>
          <p:nvPr/>
        </p:nvPicPr>
        <p:blipFill>
          <a:blip r:embed="rId3"/>
          <a:stretch>
            <a:fillRect/>
          </a:stretch>
        </p:blipFill>
        <p:spPr>
          <a:xfrm>
            <a:off x="1722120" y="2662577"/>
            <a:ext cx="8747760" cy="3794760"/>
          </a:xfrm>
          <a:prstGeom prst="rect">
            <a:avLst/>
          </a:prstGeom>
        </p:spPr>
      </p:pic>
    </p:spTree>
    <p:extLst>
      <p:ext uri="{BB962C8B-B14F-4D97-AF65-F5344CB8AC3E}">
        <p14:creationId xmlns:p14="http://schemas.microsoft.com/office/powerpoint/2010/main" val="3012388792"/>
      </p:ext>
    </p:extLst>
  </p:cSld>
  <p:clrMapOvr>
    <a:masterClrMapping/>
  </p:clrMapOvr>
</p:sld>
</file>

<file path=ppt/theme/theme1.xml><?xml version="1.0" encoding="utf-8"?>
<a:theme xmlns:a="http://schemas.openxmlformats.org/drawingml/2006/main" name="3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392</TotalTime>
  <Words>309</Words>
  <Application>Microsoft Office PowerPoint</Application>
  <PresentationFormat>Widescreen</PresentationFormat>
  <Paragraphs>30</Paragraphs>
  <Slides>4</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vt:i4>
      </vt:variant>
    </vt:vector>
  </HeadingPairs>
  <TitlesOfParts>
    <vt:vector size="15" baseType="lpstr">
      <vt:lpstr>Aptos</vt:lpstr>
      <vt:lpstr>Arial</vt:lpstr>
      <vt:lpstr>Calibri</vt:lpstr>
      <vt:lpstr>CT Gibson</vt:lpstr>
      <vt:lpstr>Franklin Gothic Book</vt:lpstr>
      <vt:lpstr>Gibson</vt:lpstr>
      <vt:lpstr>Gibson Book</vt:lpstr>
      <vt:lpstr>Gibson Medium</vt:lpstr>
      <vt:lpstr>Gibson SemiBold</vt:lpstr>
      <vt:lpstr>Wingdings</vt:lpstr>
      <vt:lpstr>3_UPDATED</vt:lpstr>
      <vt:lpstr>Ada Burch</vt:lpstr>
      <vt:lpstr>A Bank in Need</vt:lpstr>
      <vt:lpstr>A Bank in Need</vt:lpstr>
      <vt:lpstr>A Bank in Need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Kemis Rawls</dc:creator>
  <cp:lastModifiedBy>Burch, Ada</cp:lastModifiedBy>
  <cp:revision>6</cp:revision>
  <dcterms:created xsi:type="dcterms:W3CDTF">2025-04-24T17:33:22Z</dcterms:created>
  <dcterms:modified xsi:type="dcterms:W3CDTF">2026-04-01T18:37:39Z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c2b4105-0511-4b0f-9c74-4c65553fde41_Enabled">
    <vt:lpwstr>true</vt:lpwstr>
  </property>
  <property fmtid="{D5CDD505-2E9C-101B-9397-08002B2CF9AE}" pid="3" name="MSIP_Label_5c2b4105-0511-4b0f-9c74-4c65553fde41_SetDate">
    <vt:lpwstr>2025-04-24T17:35:48Z</vt:lpwstr>
  </property>
  <property fmtid="{D5CDD505-2E9C-101B-9397-08002B2CF9AE}" pid="4" name="MSIP_Label_5c2b4105-0511-4b0f-9c74-4c65553fde41_Method">
    <vt:lpwstr>Privileged</vt:lpwstr>
  </property>
  <property fmtid="{D5CDD505-2E9C-101B-9397-08002B2CF9AE}" pid="5" name="MSIP_Label_5c2b4105-0511-4b0f-9c74-4c65553fde41_Name">
    <vt:lpwstr>Confidential</vt:lpwstr>
  </property>
  <property fmtid="{D5CDD505-2E9C-101B-9397-08002B2CF9AE}" pid="6" name="MSIP_Label_5c2b4105-0511-4b0f-9c74-4c65553fde41_SiteId">
    <vt:lpwstr>ae9d6e9a-cc18-4204-ac29-43a0ccb860e8</vt:lpwstr>
  </property>
  <property fmtid="{D5CDD505-2E9C-101B-9397-08002B2CF9AE}" pid="7" name="MSIP_Label_5c2b4105-0511-4b0f-9c74-4c65553fde41_ActionId">
    <vt:lpwstr>b4224436-2301-45d5-b1eb-96f3222cb5f8</vt:lpwstr>
  </property>
  <property fmtid="{D5CDD505-2E9C-101B-9397-08002B2CF9AE}" pid="8" name="MSIP_Label_5c2b4105-0511-4b0f-9c74-4c65553fde41_ContentBits">
    <vt:lpwstr>2</vt:lpwstr>
  </property>
  <property fmtid="{D5CDD505-2E9C-101B-9397-08002B2CF9AE}" pid="9" name="MSIP_Label_5c2b4105-0511-4b0f-9c74-4c65553fde41_Tag">
    <vt:lpwstr>50, 0, 1, 1</vt:lpwstr>
  </property>
  <property fmtid="{D5CDD505-2E9C-101B-9397-08002B2CF9AE}" pid="10" name="ClassificationContentMarkingFooterLocations">
    <vt:lpwstr>3_UPDATED:5</vt:lpwstr>
  </property>
  <property fmtid="{D5CDD505-2E9C-101B-9397-08002B2CF9AE}" pid="11" name="ClassificationContentMarkingFooterText">
    <vt:lpwstr>          Confidential</vt:lpwstr>
  </property>
</Properties>
</file>