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328" r:id="rId3"/>
    <p:sldId id="470" r:id="rId4"/>
    <p:sldId id="489" r:id="rId5"/>
    <p:sldId id="473" r:id="rId6"/>
    <p:sldId id="490" r:id="rId7"/>
    <p:sldId id="491" r:id="rId8"/>
    <p:sldId id="500" r:id="rId9"/>
    <p:sldId id="474" r:id="rId10"/>
    <p:sldId id="476" r:id="rId11"/>
    <p:sldId id="494" r:id="rId12"/>
    <p:sldId id="496" r:id="rId13"/>
    <p:sldId id="497" r:id="rId14"/>
    <p:sldId id="498" r:id="rId15"/>
    <p:sldId id="499" r:id="rId16"/>
    <p:sldId id="495" r:id="rId17"/>
    <p:sldId id="477" r:id="rId18"/>
    <p:sldId id="478" r:id="rId19"/>
    <p:sldId id="4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47" autoAdjust="0"/>
    <p:restoredTop sz="94660"/>
  </p:normalViewPr>
  <p:slideViewPr>
    <p:cSldViewPr snapToGrid="0">
      <p:cViewPr varScale="1">
        <p:scale>
          <a:sx n="86" d="100"/>
          <a:sy n="86" d="100"/>
        </p:scale>
        <p:origin x="65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8DA61-F19E-499D-A9D7-88500263BA0D}" type="datetimeFigureOut">
              <a:rPr lang="en-US" smtClean="0"/>
              <a:t>10/7/2021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26064A-47BA-4DE1-A6B4-1BB8494A8494}" type="slidenum">
              <a:rPr lang="en-US" smtClean="0"/>
              <a:t>‹#›</a:t>
            </a:fld>
            <a:endParaRPr lang="en-US"/>
          </a:p>
        </p:txBody>
      </p:sp>
    </p:spTree>
    <p:extLst>
      <p:ext uri="{BB962C8B-B14F-4D97-AF65-F5344CB8AC3E}">
        <p14:creationId xmlns:p14="http://schemas.microsoft.com/office/powerpoint/2010/main" val="2282636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411729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07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34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324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0511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210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999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402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710927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463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555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014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238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512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6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1856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276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BF65F-7F4E-41CA-9E30-A60E5FDD6D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643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8685C-5B12-44D3-AFA1-1D8AFAD159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6D936C-24BE-481F-8862-AB8CAC6C29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371098-47C6-4D4E-8937-31E5F460BAE4}"/>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26195CA5-9F4C-469E-B69A-8C0908610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FF5386-D2F4-4435-A65D-C796C6F1BCCE}"/>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229369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072C0-8685-4266-BE17-FA0CF0C39A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D7E05A-687B-4E12-9BDA-EE5ED7EC5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7198C1-00A4-4CD4-AE79-FA93D9EF32BF}"/>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FFB36DE2-760F-4AB5-9D60-6AC2DC545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7BD28-BE35-4D64-9FB1-CACF5134278F}"/>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413233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201A0-21DF-40D3-BDFE-8ECFEE0BEE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16EE89-C0E5-4B6F-A17B-A1BB8664B6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FC98E0-ADA3-4024-8F96-260C8F1DF155}"/>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933563BC-D666-4DC9-B6CF-D706EAFE5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EF4ED-52F0-492A-8AE4-338FAE62F6EB}"/>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1641408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A8C7-7671-496A-81DC-2DEF57EB2A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6E7E71-E335-42D7-82B7-81172C7163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387D7-5098-498A-A26A-DD8424BD3B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3AD769-563A-45F2-A182-AC69E00BF9C8}"/>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6" name="Footer Placeholder 5">
            <a:extLst>
              <a:ext uri="{FF2B5EF4-FFF2-40B4-BE49-F238E27FC236}">
                <a16:creationId xmlns:a16="http://schemas.microsoft.com/office/drawing/2014/main" id="{11D5F2B4-9D27-43C8-AC9D-C644EC2DA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5CFF57-2A14-4F4E-AD76-3EBD993D7CB3}"/>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1570219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E6AB4-9082-4294-A83E-574822A09C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949147-7705-4E4F-9D5B-84C62E840A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7E12CF-6625-46D1-9CCB-6EB30356AD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D246D9-9B79-4E8D-8688-2F245B1372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9B5493-BBAD-4D2C-840B-2C2F023E3C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4FD7D2-065B-4B94-AD00-02152DAD8973}"/>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8" name="Footer Placeholder 7">
            <a:extLst>
              <a:ext uri="{FF2B5EF4-FFF2-40B4-BE49-F238E27FC236}">
                <a16:creationId xmlns:a16="http://schemas.microsoft.com/office/drawing/2014/main" id="{C3B69005-D25A-4C49-A5FA-327F3056AA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302FEB-001F-48F7-820D-F68F04076C61}"/>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94916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FDB1-F878-45EB-9FC3-3F251B51EB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DE19B-CB43-4CB6-9947-D4FA8E73087D}"/>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4" name="Footer Placeholder 3">
            <a:extLst>
              <a:ext uri="{FF2B5EF4-FFF2-40B4-BE49-F238E27FC236}">
                <a16:creationId xmlns:a16="http://schemas.microsoft.com/office/drawing/2014/main" id="{5EDA154A-915A-4F04-99B0-82AF5873B2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566697-286C-4124-BA65-101D08B4DBF4}"/>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188686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C1C8D1-0A5D-41A2-B1D8-C7A13FEE20C5}"/>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3" name="Footer Placeholder 2">
            <a:extLst>
              <a:ext uri="{FF2B5EF4-FFF2-40B4-BE49-F238E27FC236}">
                <a16:creationId xmlns:a16="http://schemas.microsoft.com/office/drawing/2014/main" id="{54C49BA9-370C-402A-A44A-B0B20DD01E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2869A2-2334-4AFE-B322-0130B820EC83}"/>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791336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624C-FA55-4949-ADCC-69D979A5E2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E1C8BE-EEDE-4090-892F-EA8A2B0905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C9D6D0-3770-480E-B48E-45B7460151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AB0DBA-3180-4007-8BAC-D71DC0D72554}"/>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6" name="Footer Placeholder 5">
            <a:extLst>
              <a:ext uri="{FF2B5EF4-FFF2-40B4-BE49-F238E27FC236}">
                <a16:creationId xmlns:a16="http://schemas.microsoft.com/office/drawing/2014/main" id="{2B2CE04B-38F8-4348-B7C7-D2D1FBDFD3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8EF9D6-2739-4307-9BF1-83166B97E2E0}"/>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3695804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CE1F1-B047-452E-BCA2-BEBDB988C1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7B48A5-9C72-4A79-B971-DB4E913E63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220825-CA68-4864-B986-758EAD902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972673-CC36-4F96-A8C8-CA3FC316FD34}"/>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6" name="Footer Placeholder 5">
            <a:extLst>
              <a:ext uri="{FF2B5EF4-FFF2-40B4-BE49-F238E27FC236}">
                <a16:creationId xmlns:a16="http://schemas.microsoft.com/office/drawing/2014/main" id="{F32013F9-0452-418D-9CD8-D8AFE9D155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30FEAB-490E-4859-B9A2-AAD293C84B55}"/>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3398701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245ED-85ED-4A1C-A6A2-3B846927E7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442EE9-9619-4A9D-A618-000E03C5CB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E4C767-B867-41B4-98EF-C1132CD7D76B}"/>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B1278682-FD93-430D-A86F-5F474C10A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83835E-54C4-4607-9B90-6E3DFB30363B}"/>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2056704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05F1F-71F3-4198-B12A-EC5A2E884F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EF31A6-4EAE-49C7-8B53-5CD24369FF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7B491-3534-49F0-BC58-8CCDA2B3FC24}"/>
              </a:ext>
            </a:extLst>
          </p:cNvPr>
          <p:cNvSpPr>
            <a:spLocks noGrp="1"/>
          </p:cNvSpPr>
          <p:nvPr>
            <p:ph type="dt" sz="half" idx="10"/>
          </p:nvPr>
        </p:nvSpPr>
        <p:spPr/>
        <p:txBody>
          <a:body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BCA3258D-1672-47C0-B9DF-70BD7D215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ACEA6-75B4-45C9-87FB-D8C45EF91AAE}"/>
              </a:ext>
            </a:extLst>
          </p:cNvPr>
          <p:cNvSpPr>
            <a:spLocks noGrp="1"/>
          </p:cNvSpPr>
          <p:nvPr>
            <p:ph type="sldNum" sz="quarter" idx="12"/>
          </p:nvPr>
        </p:nvSpPr>
        <p:spPr/>
        <p:txBody>
          <a:bodyPr/>
          <a:lstStyle/>
          <a:p>
            <a:fld id="{1F80D80B-198F-4D2F-A2C1-3CC331876141}" type="slidenum">
              <a:rPr lang="en-US" smtClean="0"/>
              <a:t>‹#›</a:t>
            </a:fld>
            <a:endParaRPr lang="en-US"/>
          </a:p>
        </p:txBody>
      </p:sp>
    </p:spTree>
    <p:extLst>
      <p:ext uri="{BB962C8B-B14F-4D97-AF65-F5344CB8AC3E}">
        <p14:creationId xmlns:p14="http://schemas.microsoft.com/office/powerpoint/2010/main" val="343149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8" b="0" i="0" u="none" strike="noStrike" cap="none" spc="0" normalizeH="0" baseline="0" dirty="0">
                <a:ln>
                  <a:noFill/>
                </a:ln>
                <a:solidFill>
                  <a:schemeClr val="bg1"/>
                </a:solidFill>
                <a:effectLst/>
                <a:uLnTx/>
                <a:uFillTx/>
                <a:latin typeface="EYInterstate Light" panose="02000506000000020004" pitchFamily="2" charset="0"/>
                <a:ea typeface="+mj-ea"/>
                <a:cs typeface="+mj-cs"/>
              </a:defRPr>
            </a:lvl1pPr>
          </a:lstStyle>
          <a:p>
            <a:pPr marL="356438" marR="0" lvl="0" indent="-356438" defTabSz="1007383"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a16="http://schemas.microsoft.com/office/drawing/2014/main" id="{D00C2D9D-B0D7-494E-9184-FCD6E94AACE5}"/>
              </a:ext>
            </a:extLst>
          </p:cNvPr>
          <p:cNvSpPr>
            <a:spLocks noGrp="1"/>
          </p:cNvSpPr>
          <p:nvPr>
            <p:ph type="dt" sz="half" idx="11"/>
          </p:nvPr>
        </p:nvSpPr>
        <p:spPr/>
        <p:txBody>
          <a:bodyPr/>
          <a:lstStyle/>
          <a:p>
            <a:fld id="{6A95EDC0-9791-477B-BA1D-1692FE9BFBAA}" type="datetime3">
              <a:rPr lang="en-US" smtClean="0"/>
              <a:t>7 October 2021</a:t>
            </a:fld>
            <a:endParaRPr lang="en-IN" dirty="0"/>
          </a:p>
        </p:txBody>
      </p:sp>
      <p:sp>
        <p:nvSpPr>
          <p:cNvPr id="3" name="Footer Placeholder 2">
            <a:extLst>
              <a:ext uri="{FF2B5EF4-FFF2-40B4-BE49-F238E27FC236}">
                <a16:creationId xmlns:a16="http://schemas.microsoft.com/office/drawing/2014/main" id="{587FD91A-AB40-450B-8784-9A5D99C62D81}"/>
              </a:ext>
            </a:extLst>
          </p:cNvPr>
          <p:cNvSpPr>
            <a:spLocks noGrp="1"/>
          </p:cNvSpPr>
          <p:nvPr>
            <p:ph type="ftr" sz="quarter" idx="12"/>
          </p:nvPr>
        </p:nvSpPr>
        <p:spPr/>
        <p:txBody>
          <a:bodyPr/>
          <a:lstStyle/>
          <a:p>
            <a:r>
              <a:rPr lang="en-IN" dirty="0"/>
              <a:t>Presentation title</a:t>
            </a:r>
          </a:p>
        </p:txBody>
      </p:sp>
      <p:sp>
        <p:nvSpPr>
          <p:cNvPr id="4" name="Slide Number Placeholder 3">
            <a:extLst>
              <a:ext uri="{FF2B5EF4-FFF2-40B4-BE49-F238E27FC236}">
                <a16:creationId xmlns:a16="http://schemas.microsoft.com/office/drawing/2014/main" id="{C2CE5F90-7113-4FA1-AFCF-3BC8EF010002}"/>
              </a:ext>
            </a:extLst>
          </p:cNvPr>
          <p:cNvSpPr>
            <a:spLocks noGrp="1"/>
          </p:cNvSpPr>
          <p:nvPr>
            <p:ph type="sldNum" sz="quarter" idx="13"/>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425229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tx1"/>
        </a:solidFill>
        <a:effectLst/>
      </p:bgPr>
    </p:bg>
    <p:spTree>
      <p:nvGrpSpPr>
        <p:cNvPr id="1" name=""/>
        <p:cNvGrpSpPr/>
        <p:nvPr/>
      </p:nvGrpSpPr>
      <p:grpSpPr>
        <a:xfrm>
          <a:off x="0" y="0"/>
          <a:ext cx="0" cy="0"/>
          <a:chOff x="0" y="0"/>
          <a:chExt cx="0" cy="0"/>
        </a:xfrm>
      </p:grpSpPr>
      <p:pic>
        <p:nvPicPr>
          <p:cNvPr id="169" name="Picture 168">
            <a:extLst>
              <a:ext uri="{FF2B5EF4-FFF2-40B4-BE49-F238E27FC236}">
                <a16:creationId xmlns:a16="http://schemas.microsoft.com/office/drawing/2014/main" id="{CD985C5A-AE83-294C-BF77-25AD33F947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20080"/>
          <a:stretch/>
        </p:blipFill>
        <p:spPr>
          <a:xfrm>
            <a:off x="0" y="0"/>
            <a:ext cx="12192000" cy="8202168"/>
          </a:xfrm>
          <a:prstGeom prst="rect">
            <a:avLst/>
          </a:prstGeom>
        </p:spPr>
      </p:pic>
      <p:pic>
        <p:nvPicPr>
          <p:cNvPr id="166" name="Picture 165">
            <a:extLst>
              <a:ext uri="{FF2B5EF4-FFF2-40B4-BE49-F238E27FC236}">
                <a16:creationId xmlns:a16="http://schemas.microsoft.com/office/drawing/2014/main" id="{98E42712-B6B5-8F42-BCF2-8E4E5E7A26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80235" y="6354573"/>
            <a:ext cx="316992" cy="312928"/>
          </a:xfrm>
          <a:prstGeom prst="rect">
            <a:avLst/>
          </a:prstGeom>
        </p:spPr>
      </p:pic>
      <p:sp>
        <p:nvSpPr>
          <p:cNvPr id="171" name="Date Placeholder 3">
            <a:extLst>
              <a:ext uri="{FF2B5EF4-FFF2-40B4-BE49-F238E27FC236}">
                <a16:creationId xmlns:a16="http://schemas.microsoft.com/office/drawing/2014/main" id="{16928F1E-F6A1-9049-A3BC-D51F9ACD1750}"/>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F9526E5C-A85E-7E42-AFFB-640FE8D82F80}" type="datetime3">
              <a:rPr lang="en-US" smtClean="0"/>
              <a:t>7 October 2021</a:t>
            </a:fld>
            <a:endParaRPr lang="en-US" dirty="0"/>
          </a:p>
        </p:txBody>
      </p:sp>
      <p:sp>
        <p:nvSpPr>
          <p:cNvPr id="172" name="Slide Number Placeholder 5">
            <a:extLst>
              <a:ext uri="{FF2B5EF4-FFF2-40B4-BE49-F238E27FC236}">
                <a16:creationId xmlns:a16="http://schemas.microsoft.com/office/drawing/2014/main" id="{603E207B-CD47-BF45-8C03-386848DAF888}"/>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sp>
        <p:nvSpPr>
          <p:cNvPr id="173" name="Footer Placeholder 5">
            <a:extLst>
              <a:ext uri="{FF2B5EF4-FFF2-40B4-BE49-F238E27FC236}">
                <a16:creationId xmlns:a16="http://schemas.microsoft.com/office/drawing/2014/main" id="{DF456293-4CED-8340-BD69-D5E81764DC92}"/>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92904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Cover">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A4B7DA0-7575-834F-A2AB-01FBD60CD6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6" cy="6858000"/>
          </a:xfrm>
          <a:prstGeom prst="rect">
            <a:avLst/>
          </a:prstGeom>
        </p:spPr>
      </p:pic>
      <p:sp>
        <p:nvSpPr>
          <p:cNvPr id="18" name="Freeform 56">
            <a:extLst>
              <a:ext uri="{FF2B5EF4-FFF2-40B4-BE49-F238E27FC236}">
                <a16:creationId xmlns:a16="http://schemas.microsoft.com/office/drawing/2014/main" id="{F8D24151-6662-0E40-BEF0-CCB996144594}"/>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Title 1">
            <a:extLst>
              <a:ext uri="{FF2B5EF4-FFF2-40B4-BE49-F238E27FC236}">
                <a16:creationId xmlns:a16="http://schemas.microsoft.com/office/drawing/2014/main" id="{1B7A17A1-6367-4A41-A9AE-0251529FDB91}"/>
              </a:ext>
            </a:extLst>
          </p:cNvPr>
          <p:cNvSpPr>
            <a:spLocks noGrp="1"/>
          </p:cNvSpPr>
          <p:nvPr>
            <p:ph type="ctrTitle"/>
          </p:nvPr>
        </p:nvSpPr>
        <p:spPr>
          <a:xfrm>
            <a:off x="775505" y="1954221"/>
            <a:ext cx="4328932" cy="979702"/>
          </a:xfrm>
        </p:spPr>
        <p:txBody>
          <a:bodyPr>
            <a:normAutofit/>
          </a:bodyPr>
          <a:lstStyle>
            <a:lvl1pPr>
              <a:defRPr b="0" i="0">
                <a:latin typeface="EYInterstate Light" panose="02000506000000020004" pitchFamily="2" charset="0"/>
              </a:defRPr>
            </a:lvl1pPr>
          </a:lstStyle>
          <a:p>
            <a:r>
              <a:rPr lang="en-IN" dirty="0">
                <a:solidFill>
                  <a:srgbClr val="2E2E38"/>
                </a:solidFill>
              </a:rPr>
              <a:t>Use Panels to hold statements</a:t>
            </a:r>
            <a:endParaRPr lang="en-GB" dirty="0">
              <a:solidFill>
                <a:srgbClr val="2E2E38"/>
              </a:solidFill>
            </a:endParaRPr>
          </a:p>
        </p:txBody>
      </p:sp>
      <p:sp>
        <p:nvSpPr>
          <p:cNvPr id="23" name="Subtitle 2">
            <a:extLst>
              <a:ext uri="{FF2B5EF4-FFF2-40B4-BE49-F238E27FC236}">
                <a16:creationId xmlns:a16="http://schemas.microsoft.com/office/drawing/2014/main" id="{44EE8F49-593B-CA45-9552-61D08C729B83}"/>
              </a:ext>
            </a:extLst>
          </p:cNvPr>
          <p:cNvSpPr>
            <a:spLocks noGrp="1"/>
          </p:cNvSpPr>
          <p:nvPr>
            <p:ph type="subTitle" idx="1" hasCustomPrompt="1"/>
          </p:nvPr>
        </p:nvSpPr>
        <p:spPr>
          <a:xfrm>
            <a:off x="775505" y="3046160"/>
            <a:ext cx="4328932" cy="1046323"/>
          </a:xfrm>
        </p:spPr>
        <p:txBody>
          <a:bodyPr>
            <a:normAutofit/>
          </a:bodyPr>
          <a:lstStyle>
            <a:lvl1pPr marL="0" indent="0" algn="l">
              <a:buNone/>
              <a:defRPr sz="1599" b="1" i="0">
                <a:latin typeface="EYInterstate" panose="02000503020000020004" pitchFamily="2" charset="0"/>
              </a:defRPr>
            </a:lvl1pPr>
            <a:lvl2pPr marL="356259" indent="0" algn="l">
              <a:buNone/>
              <a:defRPr b="1" i="0">
                <a:latin typeface="EYInterstate" panose="02000503020000020004" pitchFamily="2" charset="0"/>
              </a:defRPr>
            </a:lvl2pPr>
          </a:lstStyle>
          <a:p>
            <a:r>
              <a:rPr lang="en-GB" sz="1599" dirty="0">
                <a:solidFill>
                  <a:srgbClr val="2E2E38"/>
                </a:solidFill>
              </a:rPr>
              <a:t>Subtitle (EY Interstate 16 point)</a:t>
            </a:r>
          </a:p>
          <a:p>
            <a:endParaRPr lang="en-GB" sz="1599" dirty="0">
              <a:solidFill>
                <a:srgbClr val="2E2E38"/>
              </a:solidFill>
            </a:endParaRPr>
          </a:p>
          <a:p>
            <a:r>
              <a:rPr lang="en-GB" sz="1599" dirty="0">
                <a:solidFill>
                  <a:srgbClr val="2E2E38"/>
                </a:solidFill>
              </a:rPr>
              <a:t>09 May 2019</a:t>
            </a:r>
          </a:p>
        </p:txBody>
      </p:sp>
      <p:pic>
        <p:nvPicPr>
          <p:cNvPr id="30" name="Picture 29">
            <a:extLst>
              <a:ext uri="{FF2B5EF4-FFF2-40B4-BE49-F238E27FC236}">
                <a16:creationId xmlns:a16="http://schemas.microsoft.com/office/drawing/2014/main" id="{85BBE9B9-66E1-2844-B2D6-F49E37B8DA7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80235" y="6354573"/>
            <a:ext cx="316992" cy="312928"/>
          </a:xfrm>
          <a:prstGeom prst="rect">
            <a:avLst/>
          </a:prstGeom>
        </p:spPr>
      </p:pic>
      <p:sp>
        <p:nvSpPr>
          <p:cNvPr id="31" name="Date Placeholder 3">
            <a:extLst>
              <a:ext uri="{FF2B5EF4-FFF2-40B4-BE49-F238E27FC236}">
                <a16:creationId xmlns:a16="http://schemas.microsoft.com/office/drawing/2014/main" id="{8A11F194-DDA3-D648-A66B-A7D700C45641}"/>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98ED2287-C5B2-714E-ABA7-36F5F4581011}" type="datetime3">
              <a:rPr lang="en-US" smtClean="0"/>
              <a:t>7 October 2021</a:t>
            </a:fld>
            <a:endParaRPr lang="en-US" dirty="0"/>
          </a:p>
        </p:txBody>
      </p:sp>
      <p:sp>
        <p:nvSpPr>
          <p:cNvPr id="32" name="Slide Number Placeholder 5">
            <a:extLst>
              <a:ext uri="{FF2B5EF4-FFF2-40B4-BE49-F238E27FC236}">
                <a16:creationId xmlns:a16="http://schemas.microsoft.com/office/drawing/2014/main" id="{988D10D5-7275-ED4C-A66E-6FC7DC9A40FF}"/>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sp>
        <p:nvSpPr>
          <p:cNvPr id="33" name="Footer Placeholder 5">
            <a:extLst>
              <a:ext uri="{FF2B5EF4-FFF2-40B4-BE49-F238E27FC236}">
                <a16:creationId xmlns:a16="http://schemas.microsoft.com/office/drawing/2014/main" id="{3FE2F0C1-0DD2-2B47-A207-28C4F8A7527C}"/>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2494243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926222C-01AE-224F-9177-6CAC9AB0C573}"/>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1"/>
          <p:cNvSpPr>
            <a:spLocks noChangeAspect="1"/>
          </p:cNvSpPr>
          <p:nvPr userDrawn="1"/>
        </p:nvSpPr>
        <p:spPr>
          <a:xfrm>
            <a:off x="3851958" y="615950"/>
            <a:ext cx="7731797" cy="3575304"/>
          </a:xfrm>
          <a:custGeom>
            <a:avLst/>
            <a:gdLst>
              <a:gd name="connsiteX0" fmla="*/ 0 w 6753225"/>
              <a:gd name="connsiteY0" fmla="*/ 0 h 3400425"/>
              <a:gd name="connsiteX1" fmla="*/ 6753225 w 6753225"/>
              <a:gd name="connsiteY1" fmla="*/ 0 h 3400425"/>
              <a:gd name="connsiteX2" fmla="*/ 6753225 w 6753225"/>
              <a:gd name="connsiteY2" fmla="*/ 3400425 h 3400425"/>
              <a:gd name="connsiteX3" fmla="*/ 0 w 6753225"/>
              <a:gd name="connsiteY3" fmla="*/ 3400425 h 3400425"/>
              <a:gd name="connsiteX4" fmla="*/ 0 w 6753225"/>
              <a:gd name="connsiteY4" fmla="*/ 0 h 3400425"/>
              <a:gd name="connsiteX0" fmla="*/ 0 w 6755607"/>
              <a:gd name="connsiteY0" fmla="*/ 1197768 h 3400425"/>
              <a:gd name="connsiteX1" fmla="*/ 6755607 w 6755607"/>
              <a:gd name="connsiteY1" fmla="*/ 0 h 3400425"/>
              <a:gd name="connsiteX2" fmla="*/ 6755607 w 6755607"/>
              <a:gd name="connsiteY2" fmla="*/ 3400425 h 3400425"/>
              <a:gd name="connsiteX3" fmla="*/ 2382 w 6755607"/>
              <a:gd name="connsiteY3" fmla="*/ 3400425 h 3400425"/>
              <a:gd name="connsiteX4" fmla="*/ 0 w 6755607"/>
              <a:gd name="connsiteY4" fmla="*/ 1197768 h 3400425"/>
              <a:gd name="connsiteX0" fmla="*/ 3182 w 6753225"/>
              <a:gd name="connsiteY0" fmla="*/ 1312615 h 3400425"/>
              <a:gd name="connsiteX1" fmla="*/ 6753225 w 6753225"/>
              <a:gd name="connsiteY1" fmla="*/ 0 h 3400425"/>
              <a:gd name="connsiteX2" fmla="*/ 6753225 w 6753225"/>
              <a:gd name="connsiteY2" fmla="*/ 3400425 h 3400425"/>
              <a:gd name="connsiteX3" fmla="*/ 0 w 6753225"/>
              <a:gd name="connsiteY3" fmla="*/ 3400425 h 3400425"/>
              <a:gd name="connsiteX4" fmla="*/ 3182 w 6753225"/>
              <a:gd name="connsiteY4" fmla="*/ 1312615 h 3400425"/>
              <a:gd name="connsiteX0" fmla="*/ 3182 w 6753225"/>
              <a:gd name="connsiteY0" fmla="*/ 67426 h 2155236"/>
              <a:gd name="connsiteX1" fmla="*/ 6619689 w 6753225"/>
              <a:gd name="connsiteY1" fmla="*/ 0 h 2155236"/>
              <a:gd name="connsiteX2" fmla="*/ 6753225 w 6753225"/>
              <a:gd name="connsiteY2" fmla="*/ 2155236 h 2155236"/>
              <a:gd name="connsiteX3" fmla="*/ 0 w 6753225"/>
              <a:gd name="connsiteY3" fmla="*/ 2155236 h 2155236"/>
              <a:gd name="connsiteX4" fmla="*/ 3182 w 6753225"/>
              <a:gd name="connsiteY4" fmla="*/ 67426 h 2155236"/>
              <a:gd name="connsiteX0" fmla="*/ 3182 w 6769917"/>
              <a:gd name="connsiteY0" fmla="*/ 1306570 h 3394380"/>
              <a:gd name="connsiteX1" fmla="*/ 6769917 w 6769917"/>
              <a:gd name="connsiteY1" fmla="*/ 0 h 3394380"/>
              <a:gd name="connsiteX2" fmla="*/ 6753225 w 6769917"/>
              <a:gd name="connsiteY2" fmla="*/ 3394380 h 3394380"/>
              <a:gd name="connsiteX3" fmla="*/ 0 w 6769917"/>
              <a:gd name="connsiteY3" fmla="*/ 3394380 h 3394380"/>
              <a:gd name="connsiteX4" fmla="*/ 3182 w 6769917"/>
              <a:gd name="connsiteY4" fmla="*/ 1306570 h 3394380"/>
              <a:gd name="connsiteX0" fmla="*/ 223 w 6771131"/>
              <a:gd name="connsiteY0" fmla="*/ 1297504 h 3394380"/>
              <a:gd name="connsiteX1" fmla="*/ 6771131 w 6771131"/>
              <a:gd name="connsiteY1" fmla="*/ 0 h 3394380"/>
              <a:gd name="connsiteX2" fmla="*/ 6754439 w 6771131"/>
              <a:gd name="connsiteY2" fmla="*/ 3394380 h 3394380"/>
              <a:gd name="connsiteX3" fmla="*/ 1214 w 6771131"/>
              <a:gd name="connsiteY3" fmla="*/ 3394380 h 3394380"/>
              <a:gd name="connsiteX4" fmla="*/ 223 w 6771131"/>
              <a:gd name="connsiteY4" fmla="*/ 1297504 h 3394380"/>
              <a:gd name="connsiteX0" fmla="*/ 105 w 6775185"/>
              <a:gd name="connsiteY0" fmla="*/ 1297505 h 3394380"/>
              <a:gd name="connsiteX1" fmla="*/ 6775185 w 6775185"/>
              <a:gd name="connsiteY1" fmla="*/ 0 h 3394380"/>
              <a:gd name="connsiteX2" fmla="*/ 6758493 w 6775185"/>
              <a:gd name="connsiteY2" fmla="*/ 3394380 h 3394380"/>
              <a:gd name="connsiteX3" fmla="*/ 5268 w 6775185"/>
              <a:gd name="connsiteY3" fmla="*/ 3394380 h 3394380"/>
              <a:gd name="connsiteX4" fmla="*/ 105 w 6775185"/>
              <a:gd name="connsiteY4" fmla="*/ 1297505 h 3394380"/>
              <a:gd name="connsiteX0" fmla="*/ 105 w 6775185"/>
              <a:gd name="connsiteY0" fmla="*/ 1297505 h 3394380"/>
              <a:gd name="connsiteX1" fmla="*/ 6775185 w 6775185"/>
              <a:gd name="connsiteY1" fmla="*/ 0 h 3394380"/>
              <a:gd name="connsiteX2" fmla="*/ 6769621 w 6775185"/>
              <a:gd name="connsiteY2" fmla="*/ 3394380 h 3394380"/>
              <a:gd name="connsiteX3" fmla="*/ 5268 w 6775185"/>
              <a:gd name="connsiteY3" fmla="*/ 3394380 h 3394380"/>
              <a:gd name="connsiteX4" fmla="*/ 105 w 6775185"/>
              <a:gd name="connsiteY4" fmla="*/ 1297505 h 3394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5185" h="3394380">
                <a:moveTo>
                  <a:pt x="105" y="1297505"/>
                </a:moveTo>
                <a:lnTo>
                  <a:pt x="6775185" y="0"/>
                </a:lnTo>
                <a:cubicBezTo>
                  <a:pt x="6773330" y="1131460"/>
                  <a:pt x="6771476" y="2262920"/>
                  <a:pt x="6769621" y="3394380"/>
                </a:cubicBezTo>
                <a:lnTo>
                  <a:pt x="5268" y="3394380"/>
                </a:lnTo>
                <a:cubicBezTo>
                  <a:pt x="6329" y="2698443"/>
                  <a:pt x="-956" y="1993442"/>
                  <a:pt x="105" y="1297505"/>
                </a:cubicBez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8" dirty="0">
              <a:solidFill>
                <a:srgbClr val="000000"/>
              </a:solidFill>
            </a:endParaRPr>
          </a:p>
        </p:txBody>
      </p:sp>
      <p:sp>
        <p:nvSpPr>
          <p:cNvPr id="8" name="Title 1"/>
          <p:cNvSpPr>
            <a:spLocks noGrp="1"/>
          </p:cNvSpPr>
          <p:nvPr>
            <p:ph type="ctrTitle"/>
          </p:nvPr>
        </p:nvSpPr>
        <p:spPr>
          <a:xfrm>
            <a:off x="4149215" y="2240280"/>
            <a:ext cx="7220000" cy="860400"/>
          </a:xfrm>
        </p:spPr>
        <p:txBody>
          <a:bodyPr/>
          <a:lstStyle>
            <a:lvl1pPr>
              <a:defRPr>
                <a:solidFill>
                  <a:srgbClr val="404040"/>
                </a:solidFill>
                <a:latin typeface="+mn-lt"/>
                <a:cs typeface="Arial" pitchFamily="34" charset="0"/>
              </a:defRPr>
            </a:lvl1pPr>
          </a:lstStyle>
          <a:p>
            <a:r>
              <a:rPr lang="en-US"/>
              <a:t>Click to edit Master title style</a:t>
            </a:r>
            <a:endParaRPr lang="en-GB" dirty="0"/>
          </a:p>
        </p:txBody>
      </p:sp>
      <p:sp>
        <p:nvSpPr>
          <p:cNvPr id="10" name="Subtitle 2"/>
          <p:cNvSpPr>
            <a:spLocks noGrp="1"/>
          </p:cNvSpPr>
          <p:nvPr>
            <p:ph type="subTitle" idx="1"/>
          </p:nvPr>
        </p:nvSpPr>
        <p:spPr>
          <a:xfrm>
            <a:off x="4149215" y="3218688"/>
            <a:ext cx="7220000" cy="645742"/>
          </a:xfrm>
        </p:spPr>
        <p:txBody>
          <a:bodyPr/>
          <a:lstStyle>
            <a:lvl1pPr marL="0" indent="0" algn="l">
              <a:buNone/>
              <a:defRPr sz="1998">
                <a:solidFill>
                  <a:srgbClr val="404040"/>
                </a:solidFill>
                <a:latin typeface="+mn-lt"/>
                <a:cs typeface="Arial" pitchFamily="34" charset="0"/>
              </a:defRPr>
            </a:lvl1pPr>
            <a:lvl2pPr marL="0" indent="0" algn="l">
              <a:buNone/>
              <a:defRPr sz="1598">
                <a:solidFill>
                  <a:srgbClr val="404040"/>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dirty="0"/>
          </a:p>
        </p:txBody>
      </p:sp>
      <p:pic>
        <p:nvPicPr>
          <p:cNvPr id="21" name="Picture 20">
            <a:extLst>
              <a:ext uri="{FF2B5EF4-FFF2-40B4-BE49-F238E27FC236}">
                <a16:creationId xmlns:a16="http://schemas.microsoft.com/office/drawing/2014/main" id="{5B34A452-01F9-0240-A8C5-C12C753FD1A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80235" y="6354573"/>
            <a:ext cx="316992" cy="312928"/>
          </a:xfrm>
          <a:prstGeom prst="rect">
            <a:avLst/>
          </a:prstGeom>
        </p:spPr>
      </p:pic>
      <p:sp>
        <p:nvSpPr>
          <p:cNvPr id="23" name="Date Placeholder 3">
            <a:extLst>
              <a:ext uri="{FF2B5EF4-FFF2-40B4-BE49-F238E27FC236}">
                <a16:creationId xmlns:a16="http://schemas.microsoft.com/office/drawing/2014/main" id="{093867C8-CAC3-0949-9EBA-93D0F459AE93}"/>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DEE19CDB-3327-DB44-B5AE-28C623C4F3FA}" type="datetime3">
              <a:rPr lang="en-US" smtClean="0"/>
              <a:t>7 October 2021</a:t>
            </a:fld>
            <a:endParaRPr lang="en-US" dirty="0"/>
          </a:p>
        </p:txBody>
      </p:sp>
      <p:sp>
        <p:nvSpPr>
          <p:cNvPr id="24" name="Slide Number Placeholder 5">
            <a:extLst>
              <a:ext uri="{FF2B5EF4-FFF2-40B4-BE49-F238E27FC236}">
                <a16:creationId xmlns:a16="http://schemas.microsoft.com/office/drawing/2014/main" id="{EDA60A33-1C5C-164B-8E47-8AF60A608999}"/>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sp>
        <p:nvSpPr>
          <p:cNvPr id="25" name="Footer Placeholder 5">
            <a:extLst>
              <a:ext uri="{FF2B5EF4-FFF2-40B4-BE49-F238E27FC236}">
                <a16:creationId xmlns:a16="http://schemas.microsoft.com/office/drawing/2014/main" id="{3FB78D81-8ECD-ED42-A62A-447A6E651801}"/>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2786486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609602" y="1425600"/>
            <a:ext cx="10972800" cy="4700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3">
            <a:extLst>
              <a:ext uri="{FF2B5EF4-FFF2-40B4-BE49-F238E27FC236}">
                <a16:creationId xmlns:a16="http://schemas.microsoft.com/office/drawing/2014/main" id="{7141C99C-2526-5A41-9381-A522133044A4}"/>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1348E903-5091-5B4F-8007-77A9993ACFDA}" type="datetime3">
              <a:rPr lang="en-US" smtClean="0"/>
              <a:t>7 October 2021</a:t>
            </a:fld>
            <a:endParaRPr lang="en-US" dirty="0"/>
          </a:p>
        </p:txBody>
      </p:sp>
      <p:sp>
        <p:nvSpPr>
          <p:cNvPr id="8" name="Slide Number Placeholder 5">
            <a:extLst>
              <a:ext uri="{FF2B5EF4-FFF2-40B4-BE49-F238E27FC236}">
                <a16:creationId xmlns:a16="http://schemas.microsoft.com/office/drawing/2014/main" id="{B2F5CEDF-C00D-BE4C-BCCA-37ADEC6A0F65}"/>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sp>
        <p:nvSpPr>
          <p:cNvPr id="9" name="Footer Placeholder 5">
            <a:extLst>
              <a:ext uri="{FF2B5EF4-FFF2-40B4-BE49-F238E27FC236}">
                <a16:creationId xmlns:a16="http://schemas.microsoft.com/office/drawing/2014/main" id="{7D046E36-5481-B045-AF0D-E521C4026ABA}"/>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576233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3">
            <a:extLst>
              <a:ext uri="{FF2B5EF4-FFF2-40B4-BE49-F238E27FC236}">
                <a16:creationId xmlns:a16="http://schemas.microsoft.com/office/drawing/2014/main" id="{AA59FE37-AEF3-3649-A313-FD0687E20E50}"/>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3452413D-F107-F24B-B465-328F8C37E25F}" type="datetime3">
              <a:rPr lang="en-US" smtClean="0"/>
              <a:t>7 October 2021</a:t>
            </a:fld>
            <a:endParaRPr lang="en-US" dirty="0"/>
          </a:p>
        </p:txBody>
      </p:sp>
      <p:sp>
        <p:nvSpPr>
          <p:cNvPr id="8" name="Slide Number Placeholder 5">
            <a:extLst>
              <a:ext uri="{FF2B5EF4-FFF2-40B4-BE49-F238E27FC236}">
                <a16:creationId xmlns:a16="http://schemas.microsoft.com/office/drawing/2014/main" id="{0EE13E13-5FF6-C541-93B5-B738C1B46548}"/>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sp>
        <p:nvSpPr>
          <p:cNvPr id="9" name="Footer Placeholder 5">
            <a:extLst>
              <a:ext uri="{FF2B5EF4-FFF2-40B4-BE49-F238E27FC236}">
                <a16:creationId xmlns:a16="http://schemas.microsoft.com/office/drawing/2014/main" id="{133ACD2B-D7D3-9A4C-AEA3-A5A346C05036}"/>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3079746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8" b="0" i="0" u="none" strike="noStrike" cap="none" spc="0" normalizeH="0" baseline="0" dirty="0">
                <a:ln>
                  <a:noFill/>
                </a:ln>
                <a:solidFill>
                  <a:schemeClr val="bg1"/>
                </a:solidFill>
                <a:effectLst/>
                <a:uLnTx/>
                <a:uFillTx/>
                <a:latin typeface="EYInterstate Light" panose="02000506000000020004" pitchFamily="2" charset="0"/>
                <a:ea typeface="+mj-ea"/>
                <a:cs typeface="+mj-cs"/>
              </a:defRPr>
            </a:lvl1pPr>
          </a:lstStyle>
          <a:p>
            <a:pPr marL="356438" marR="0" lvl="0" indent="-356438" defTabSz="1007383"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a16="http://schemas.microsoft.com/office/drawing/2014/main" id="{D00C2D9D-B0D7-494E-9184-FCD6E94AACE5}"/>
              </a:ext>
            </a:extLst>
          </p:cNvPr>
          <p:cNvSpPr>
            <a:spLocks noGrp="1"/>
          </p:cNvSpPr>
          <p:nvPr>
            <p:ph type="dt" sz="half" idx="11"/>
          </p:nvPr>
        </p:nvSpPr>
        <p:spPr/>
        <p:txBody>
          <a:bodyPr/>
          <a:lstStyle/>
          <a:p>
            <a:fld id="{6A95EDC0-9791-477B-BA1D-1692FE9BFBAA}" type="datetime3">
              <a:rPr lang="en-US" smtClean="0"/>
              <a:t>7 October 2021</a:t>
            </a:fld>
            <a:endParaRPr lang="en-IN" dirty="0"/>
          </a:p>
        </p:txBody>
      </p:sp>
      <p:sp>
        <p:nvSpPr>
          <p:cNvPr id="3" name="Footer Placeholder 2">
            <a:extLst>
              <a:ext uri="{FF2B5EF4-FFF2-40B4-BE49-F238E27FC236}">
                <a16:creationId xmlns:a16="http://schemas.microsoft.com/office/drawing/2014/main" id="{587FD91A-AB40-450B-8784-9A5D99C62D81}"/>
              </a:ext>
            </a:extLst>
          </p:cNvPr>
          <p:cNvSpPr>
            <a:spLocks noGrp="1"/>
          </p:cNvSpPr>
          <p:nvPr>
            <p:ph type="ftr" sz="quarter" idx="12"/>
          </p:nvPr>
        </p:nvSpPr>
        <p:spPr/>
        <p:txBody>
          <a:bodyPr/>
          <a:lstStyle/>
          <a:p>
            <a:r>
              <a:rPr lang="en-IN" dirty="0"/>
              <a:t>Presentation title</a:t>
            </a:r>
          </a:p>
        </p:txBody>
      </p:sp>
      <p:sp>
        <p:nvSpPr>
          <p:cNvPr id="4" name="Slide Number Placeholder 3">
            <a:extLst>
              <a:ext uri="{FF2B5EF4-FFF2-40B4-BE49-F238E27FC236}">
                <a16:creationId xmlns:a16="http://schemas.microsoft.com/office/drawing/2014/main" id="{C2CE5F90-7113-4FA1-AFCF-3BC8EF010002}"/>
              </a:ext>
            </a:extLst>
          </p:cNvPr>
          <p:cNvSpPr>
            <a:spLocks noGrp="1"/>
          </p:cNvSpPr>
          <p:nvPr>
            <p:ph type="sldNum" sz="quarter" idx="13"/>
          </p:nvPr>
        </p:nvSpPr>
        <p:spPr/>
        <p:txBody>
          <a:body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10048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D8B10-BE76-42C1-90D0-0F49EAA74B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C15662-B8C3-49C9-8D38-A9AA75A8C8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D85758-F9D3-432D-8D4E-C2FAF3A482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1C41D-D9D2-46EA-92D4-D8AABC2FB92C}" type="datetimeFigureOut">
              <a:rPr lang="en-US" smtClean="0"/>
              <a:t>10/7/2021</a:t>
            </a:fld>
            <a:endParaRPr lang="en-US"/>
          </a:p>
        </p:txBody>
      </p:sp>
      <p:sp>
        <p:nvSpPr>
          <p:cNvPr id="5" name="Footer Placeholder 4">
            <a:extLst>
              <a:ext uri="{FF2B5EF4-FFF2-40B4-BE49-F238E27FC236}">
                <a16:creationId xmlns:a16="http://schemas.microsoft.com/office/drawing/2014/main" id="{41B757EE-C077-4912-952F-96287F2BB5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E13EE5-F753-4685-B33D-238FE20E1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80D80B-198F-4D2F-A2C1-3CC331876141}" type="slidenum">
              <a:rPr lang="en-US" smtClean="0"/>
              <a:t>‹#›</a:t>
            </a:fld>
            <a:endParaRPr lang="en-US"/>
          </a:p>
        </p:txBody>
      </p:sp>
    </p:spTree>
    <p:extLst>
      <p:ext uri="{BB962C8B-B14F-4D97-AF65-F5344CB8AC3E}">
        <p14:creationId xmlns:p14="http://schemas.microsoft.com/office/powerpoint/2010/main" val="3040427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00D63D6-39A9-574A-AFC3-8CD6ECD45772}"/>
              </a:ext>
            </a:extLst>
          </p:cNvPr>
          <p:cNvPicPr>
            <a:picLocks/>
          </p:cNvPicPr>
          <p:nvPr userDrawn="1"/>
        </p:nvPicPr>
        <p:blipFill>
          <a:blip r:embed="rId8" cstate="email">
            <a:extLst>
              <a:ext uri="{28A0092B-C50C-407E-A947-70E740481C1C}">
                <a14:useLocalDpi xmlns:a14="http://schemas.microsoft.com/office/drawing/2010/main"/>
              </a:ext>
            </a:extLst>
          </a:blip>
          <a:stretch>
            <a:fillRect/>
          </a:stretch>
        </p:blipFill>
        <p:spPr>
          <a:xfrm>
            <a:off x="0" y="2"/>
            <a:ext cx="12192000" cy="6857999"/>
          </a:xfrm>
          <a:prstGeom prst="rect">
            <a:avLst/>
          </a:prstGeom>
          <a:solidFill>
            <a:schemeClr val="accent2">
              <a:lumMod val="40000"/>
              <a:lumOff val="60000"/>
            </a:schemeClr>
          </a:solidFill>
        </p:spPr>
      </p:pic>
      <p:sp>
        <p:nvSpPr>
          <p:cNvPr id="2" name="Title Placeholder 1"/>
          <p:cNvSpPr>
            <a:spLocks noGrp="1"/>
          </p:cNvSpPr>
          <p:nvPr>
            <p:ph type="title"/>
          </p:nvPr>
        </p:nvSpPr>
        <p:spPr>
          <a:xfrm>
            <a:off x="609602" y="201600"/>
            <a:ext cx="10972800" cy="86040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609602" y="1425600"/>
            <a:ext cx="10972800" cy="4700016"/>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Date Placeholder 3">
            <a:extLst>
              <a:ext uri="{FF2B5EF4-FFF2-40B4-BE49-F238E27FC236}">
                <a16:creationId xmlns:a16="http://schemas.microsoft.com/office/drawing/2014/main" id="{AB226446-8533-D349-841C-27CFAEB2FB1E}"/>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fld id="{F5C4E333-65EE-0B47-AED2-30044219DD08}" type="datetime3">
              <a:rPr lang="en-US" smtClean="0"/>
              <a:t>7 October 2021</a:t>
            </a:fld>
            <a:endParaRPr lang="en-US" dirty="0"/>
          </a:p>
        </p:txBody>
      </p:sp>
      <p:sp>
        <p:nvSpPr>
          <p:cNvPr id="21" name="Slide Number Placeholder 5">
            <a:extLst>
              <a:ext uri="{FF2B5EF4-FFF2-40B4-BE49-F238E27FC236}">
                <a16:creationId xmlns:a16="http://schemas.microsoft.com/office/drawing/2014/main" id="{C8566815-7E8A-8540-8353-AF16AEB5EDC3}"/>
              </a:ext>
            </a:extLst>
          </p:cNvPr>
          <p:cNvSpPr>
            <a:spLocks noGrp="1"/>
          </p:cNvSpPr>
          <p:nvPr>
            <p:ph type="sldNum" sz="quarter" idx="4"/>
          </p:nvPr>
        </p:nvSpPr>
        <p:spPr>
          <a:xfrm>
            <a:off x="617222" y="6471244"/>
            <a:ext cx="663066" cy="180000"/>
          </a:xfrm>
          <a:prstGeom prst="rect">
            <a:avLst/>
          </a:prstGeom>
        </p:spPr>
        <p:txBody>
          <a:bodyPr vert="horz" lIns="0" tIns="0" rIns="0" bIns="0" rtlCol="0" anchor="ctr"/>
          <a:lstStyle>
            <a:lvl1pPr marL="0" algn="l" defTabSz="913943" rtl="0" eaLnBrk="1" latinLnBrk="0" hangingPunct="1">
              <a:defRPr lang="en-IN" sz="800" kern="1200" smtClean="0">
                <a:solidFill>
                  <a:schemeClr val="tx2"/>
                </a:solidFill>
                <a:latin typeface="EYInterstate" panose="02000503020000020004" pitchFamily="2" charset="0"/>
                <a:ea typeface="+mn-ea"/>
                <a:cs typeface="+mn-cs"/>
              </a:defRPr>
            </a:lvl1pPr>
          </a:lstStyle>
          <a:p>
            <a:r>
              <a:rPr lang="en-GB"/>
              <a:t>Page </a:t>
            </a:r>
            <a:fld id="{F1BC30E3-FFE5-4B91-AA19-87A149EBB9EE}" type="slidenum">
              <a:rPr smtClean="0"/>
              <a:pPr/>
              <a:t>‹#›</a:t>
            </a:fld>
            <a:endParaRPr dirty="0"/>
          </a:p>
        </p:txBody>
      </p:sp>
      <p:pic>
        <p:nvPicPr>
          <p:cNvPr id="23" name="Picture 22">
            <a:extLst>
              <a:ext uri="{FF2B5EF4-FFF2-40B4-BE49-F238E27FC236}">
                <a16:creationId xmlns:a16="http://schemas.microsoft.com/office/drawing/2014/main" id="{B2D9BA1E-DBA1-A349-9F78-E9CFA49240CD}"/>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1280235" y="6354573"/>
            <a:ext cx="316992" cy="312928"/>
          </a:xfrm>
          <a:prstGeom prst="rect">
            <a:avLst/>
          </a:prstGeom>
        </p:spPr>
      </p:pic>
      <p:pic>
        <p:nvPicPr>
          <p:cNvPr id="28" name="Picture 27">
            <a:extLst>
              <a:ext uri="{FF2B5EF4-FFF2-40B4-BE49-F238E27FC236}">
                <a16:creationId xmlns:a16="http://schemas.microsoft.com/office/drawing/2014/main" id="{1D0CF14E-4B61-8948-957B-59B6E7384156}"/>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1280235" y="6354573"/>
            <a:ext cx="316992" cy="312928"/>
          </a:xfrm>
          <a:prstGeom prst="rect">
            <a:avLst/>
          </a:prstGeom>
        </p:spPr>
      </p:pic>
      <p:sp>
        <p:nvSpPr>
          <p:cNvPr id="31" name="Footer Placeholder 5">
            <a:extLst>
              <a:ext uri="{FF2B5EF4-FFF2-40B4-BE49-F238E27FC236}">
                <a16:creationId xmlns:a16="http://schemas.microsoft.com/office/drawing/2014/main" id="{BAE690F7-74BA-8D4F-9F3C-94A2BF0E306C}"/>
              </a:ext>
            </a:extLst>
          </p:cNvPr>
          <p:cNvSpPr>
            <a:spLocks noGrp="1"/>
          </p:cNvSpPr>
          <p:nvPr>
            <p:ph type="ftr" sz="quarter" idx="3"/>
          </p:nvPr>
        </p:nvSpPr>
        <p:spPr>
          <a:xfrm>
            <a:off x="3009901" y="6471244"/>
            <a:ext cx="3086100" cy="180000"/>
          </a:xfrm>
          <a:prstGeom prst="rect">
            <a:avLst/>
          </a:prstGeom>
        </p:spPr>
        <p:txBody>
          <a:bodyPr/>
          <a:lstStyle>
            <a:lvl1pPr algn="l">
              <a:defRPr sz="800" b="0" i="0">
                <a:solidFill>
                  <a:schemeClr val="tx2"/>
                </a:solidFill>
                <a:latin typeface="EYInterstate" panose="02000503020000020004" pitchFamily="2" charset="0"/>
              </a:defRPr>
            </a:lvl1pPr>
          </a:lstStyle>
          <a:p>
            <a:r>
              <a:rPr lang="en-IN"/>
              <a:t>The Experience Design (XD) Group</a:t>
            </a:r>
            <a:endParaRPr lang="en-IN" dirty="0"/>
          </a:p>
        </p:txBody>
      </p:sp>
    </p:spTree>
    <p:extLst>
      <p:ext uri="{BB962C8B-B14F-4D97-AF65-F5344CB8AC3E}">
        <p14:creationId xmlns:p14="http://schemas.microsoft.com/office/powerpoint/2010/main" val="3732226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hf hdr="0"/>
  <p:txStyles>
    <p:titleStyle>
      <a:lvl1pPr algn="l" defTabSz="913486" rtl="0" eaLnBrk="1" latinLnBrk="0" hangingPunct="1">
        <a:lnSpc>
          <a:spcPct val="85000"/>
        </a:lnSpc>
        <a:spcBef>
          <a:spcPct val="0"/>
        </a:spcBef>
        <a:buNone/>
        <a:defRPr sz="2998" b="0" i="0" kern="1200">
          <a:solidFill>
            <a:schemeClr val="tx2"/>
          </a:solidFill>
          <a:latin typeface="EYInterstate Light" panose="02000506000000020004" pitchFamily="2" charset="0"/>
          <a:ea typeface="+mj-ea"/>
          <a:cs typeface="Arial" pitchFamily="34" charset="0"/>
        </a:defRPr>
      </a:lvl1pPr>
    </p:titleStyle>
    <p:bodyStyle>
      <a:lvl1pPr marL="356260" indent="-356260" algn="l" defTabSz="913486" rtl="0" eaLnBrk="1" latinLnBrk="0" hangingPunct="1">
        <a:spcBef>
          <a:spcPct val="20000"/>
        </a:spcBef>
        <a:buClr>
          <a:schemeClr val="accent2"/>
        </a:buClr>
        <a:buSzPct val="70000"/>
        <a:buFont typeface="Arial" pitchFamily="34" charset="0"/>
        <a:buChar char="►"/>
        <a:defRPr sz="2398" b="0" i="0" kern="1200">
          <a:solidFill>
            <a:schemeClr val="tx2"/>
          </a:solidFill>
          <a:latin typeface="EYInterstate Light" panose="02000506000000020004" pitchFamily="2" charset="0"/>
          <a:ea typeface="+mn-ea"/>
          <a:cs typeface="+mn-cs"/>
        </a:defRPr>
      </a:lvl1pPr>
      <a:lvl2pPr marL="712519" indent="-356260" algn="l" defTabSz="913486" rtl="0" eaLnBrk="1" latinLnBrk="0" hangingPunct="1">
        <a:spcBef>
          <a:spcPct val="20000"/>
        </a:spcBef>
        <a:buClr>
          <a:schemeClr val="accent2"/>
        </a:buClr>
        <a:buSzPct val="70000"/>
        <a:buFont typeface="Arial" pitchFamily="34" charset="0"/>
        <a:buChar char="►"/>
        <a:defRPr sz="1998" b="0" i="0" kern="1200">
          <a:solidFill>
            <a:schemeClr val="tx2"/>
          </a:solidFill>
          <a:latin typeface="EYInterstate Light" panose="02000506000000020004" pitchFamily="2" charset="0"/>
          <a:ea typeface="+mn-ea"/>
          <a:cs typeface="+mn-cs"/>
        </a:defRPr>
      </a:lvl2pPr>
      <a:lvl3pPr marL="1068778" indent="-356260" algn="l" defTabSz="913486" rtl="0" eaLnBrk="1" latinLnBrk="0" hangingPunct="1">
        <a:spcBef>
          <a:spcPct val="20000"/>
        </a:spcBef>
        <a:buClr>
          <a:schemeClr val="accent2"/>
        </a:buClr>
        <a:buSzPct val="70000"/>
        <a:buFont typeface="Arial" pitchFamily="34" charset="0"/>
        <a:buChar char="►"/>
        <a:defRPr sz="1798" b="0" i="0" kern="1200">
          <a:solidFill>
            <a:schemeClr val="tx2"/>
          </a:solidFill>
          <a:latin typeface="EYInterstate Light" panose="02000506000000020004" pitchFamily="2" charset="0"/>
          <a:ea typeface="+mn-ea"/>
          <a:cs typeface="+mn-cs"/>
        </a:defRPr>
      </a:lvl3pPr>
      <a:lvl4pPr marL="1425038" indent="-356260" algn="l" defTabSz="913486" rtl="0" eaLnBrk="1" latinLnBrk="0" hangingPunct="1">
        <a:spcBef>
          <a:spcPct val="20000"/>
        </a:spcBef>
        <a:buClr>
          <a:schemeClr val="accent2"/>
        </a:buClr>
        <a:buSzPct val="70000"/>
        <a:buFont typeface="Arial" pitchFamily="34" charset="0"/>
        <a:buChar char="►"/>
        <a:defRPr sz="1598" b="0" i="0" kern="1200">
          <a:solidFill>
            <a:schemeClr val="tx2"/>
          </a:solidFill>
          <a:latin typeface="EYInterstate Light" panose="02000506000000020004" pitchFamily="2" charset="0"/>
          <a:ea typeface="+mn-ea"/>
          <a:cs typeface="+mn-cs"/>
        </a:defRPr>
      </a:lvl4pPr>
      <a:lvl5pPr marL="1781297" indent="-356260" algn="l" defTabSz="913486" rtl="0" eaLnBrk="1" latinLnBrk="0" hangingPunct="1">
        <a:spcBef>
          <a:spcPct val="20000"/>
        </a:spcBef>
        <a:buClr>
          <a:schemeClr val="accent2"/>
        </a:buClr>
        <a:buSzPct val="70000"/>
        <a:buFont typeface="Arial" pitchFamily="34" charset="0"/>
        <a:buChar char="►"/>
        <a:defRPr sz="1598" b="0" i="0" kern="1200">
          <a:solidFill>
            <a:schemeClr val="tx2"/>
          </a:solidFill>
          <a:latin typeface="EYInterstate Light" panose="02000506000000020004" pitchFamily="2" charset="0"/>
          <a:ea typeface="+mn-ea"/>
          <a:cs typeface="+mn-cs"/>
        </a:defRPr>
      </a:lvl5pPr>
      <a:lvl6pPr marL="2512086"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2968829"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25572"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882315"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13486" rtl="0" eaLnBrk="1" latinLnBrk="0" hangingPunct="1">
        <a:defRPr sz="1798" kern="1200">
          <a:solidFill>
            <a:schemeClr val="tx1"/>
          </a:solidFill>
          <a:latin typeface="+mn-lt"/>
          <a:ea typeface="+mn-ea"/>
          <a:cs typeface="+mn-cs"/>
        </a:defRPr>
      </a:lvl1pPr>
      <a:lvl2pPr marL="456743" algn="l" defTabSz="913486" rtl="0" eaLnBrk="1" latinLnBrk="0" hangingPunct="1">
        <a:defRPr sz="1798" kern="1200">
          <a:solidFill>
            <a:schemeClr val="tx1"/>
          </a:solidFill>
          <a:latin typeface="+mn-lt"/>
          <a:ea typeface="+mn-ea"/>
          <a:cs typeface="+mn-cs"/>
        </a:defRPr>
      </a:lvl2pPr>
      <a:lvl3pPr marL="913486" algn="l" defTabSz="913486" rtl="0" eaLnBrk="1" latinLnBrk="0" hangingPunct="1">
        <a:defRPr sz="1798" kern="1200">
          <a:solidFill>
            <a:schemeClr val="tx1"/>
          </a:solidFill>
          <a:latin typeface="+mn-lt"/>
          <a:ea typeface="+mn-ea"/>
          <a:cs typeface="+mn-cs"/>
        </a:defRPr>
      </a:lvl3pPr>
      <a:lvl4pPr marL="1370229" algn="l" defTabSz="913486" rtl="0" eaLnBrk="1" latinLnBrk="0" hangingPunct="1">
        <a:defRPr sz="1798" kern="1200">
          <a:solidFill>
            <a:schemeClr val="tx1"/>
          </a:solidFill>
          <a:latin typeface="+mn-lt"/>
          <a:ea typeface="+mn-ea"/>
          <a:cs typeface="+mn-cs"/>
        </a:defRPr>
      </a:lvl4pPr>
      <a:lvl5pPr marL="1826972" algn="l" defTabSz="913486" rtl="0" eaLnBrk="1" latinLnBrk="0" hangingPunct="1">
        <a:defRPr sz="1798" kern="1200">
          <a:solidFill>
            <a:schemeClr val="tx1"/>
          </a:solidFill>
          <a:latin typeface="+mn-lt"/>
          <a:ea typeface="+mn-ea"/>
          <a:cs typeface="+mn-cs"/>
        </a:defRPr>
      </a:lvl5pPr>
      <a:lvl6pPr marL="2283715" algn="l" defTabSz="913486" rtl="0" eaLnBrk="1" latinLnBrk="0" hangingPunct="1">
        <a:defRPr sz="1798" kern="1200">
          <a:solidFill>
            <a:schemeClr val="tx1"/>
          </a:solidFill>
          <a:latin typeface="+mn-lt"/>
          <a:ea typeface="+mn-ea"/>
          <a:cs typeface="+mn-cs"/>
        </a:defRPr>
      </a:lvl6pPr>
      <a:lvl7pPr marL="2740457" algn="l" defTabSz="913486" rtl="0" eaLnBrk="1" latinLnBrk="0" hangingPunct="1">
        <a:defRPr sz="1798" kern="1200">
          <a:solidFill>
            <a:schemeClr val="tx1"/>
          </a:solidFill>
          <a:latin typeface="+mn-lt"/>
          <a:ea typeface="+mn-ea"/>
          <a:cs typeface="+mn-cs"/>
        </a:defRPr>
      </a:lvl7pPr>
      <a:lvl8pPr marL="3197201" algn="l" defTabSz="913486" rtl="0" eaLnBrk="1" latinLnBrk="0" hangingPunct="1">
        <a:defRPr sz="1798" kern="1200">
          <a:solidFill>
            <a:schemeClr val="tx1"/>
          </a:solidFill>
          <a:latin typeface="+mn-lt"/>
          <a:ea typeface="+mn-ea"/>
          <a:cs typeface="+mn-cs"/>
        </a:defRPr>
      </a:lvl8pPr>
      <a:lvl9pPr marL="3653943" algn="l" defTabSz="913486" rtl="0" eaLnBrk="1" latinLnBrk="0" hangingPunct="1">
        <a:defRPr sz="17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9878B29-31C3-4940-9989-E4CCB0D9F5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99564"/>
            <a:ext cx="12520759" cy="7825474"/>
          </a:xfrm>
          <a:prstGeom prst="rect">
            <a:avLst/>
          </a:prstGeom>
        </p:spPr>
      </p:pic>
      <p:sp>
        <p:nvSpPr>
          <p:cNvPr id="6" name="Freeform 56">
            <a:extLst>
              <a:ext uri="{FF2B5EF4-FFF2-40B4-BE49-F238E27FC236}">
                <a16:creationId xmlns:a16="http://schemas.microsoft.com/office/drawing/2014/main" id="{3BFBB161-E394-F84C-81D9-A15252CCDDDC}"/>
              </a:ext>
            </a:extLst>
          </p:cNvPr>
          <p:cNvSpPr/>
          <p:nvPr/>
        </p:nvSpPr>
        <p:spPr>
          <a:xfrm>
            <a:off x="615060" y="1909713"/>
            <a:ext cx="4927845" cy="2255450"/>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43">
              <a:defRPr/>
            </a:pPr>
            <a:endParaRPr lang="en-US" sz="1799" dirty="0">
              <a:solidFill>
                <a:srgbClr val="2E2E38"/>
              </a:solidFill>
              <a:latin typeface="EYInterstate Light"/>
            </a:endParaRPr>
          </a:p>
        </p:txBody>
      </p:sp>
      <p:sp>
        <p:nvSpPr>
          <p:cNvPr id="16" name="Title 1"/>
          <p:cNvSpPr>
            <a:spLocks noGrp="1"/>
          </p:cNvSpPr>
          <p:nvPr>
            <p:ph type="ctrTitle" idx="4294967295"/>
          </p:nvPr>
        </p:nvSpPr>
        <p:spPr>
          <a:xfrm>
            <a:off x="857649" y="2472826"/>
            <a:ext cx="4442666" cy="1483948"/>
          </a:xfrm>
        </p:spPr>
        <p:txBody>
          <a:bodyPr>
            <a:noAutofit/>
          </a:bodyPr>
          <a:lstStyle/>
          <a:p>
            <a:r>
              <a:rPr lang="en-GB" sz="3600" dirty="0">
                <a:ea typeface="ＭＳ Ｐゴシック" charset="0"/>
                <a:cs typeface="Arial" charset="0"/>
              </a:rPr>
              <a:t>XD Expert Review</a:t>
            </a:r>
            <a:br>
              <a:rPr lang="en-GB" sz="3600" dirty="0">
                <a:ea typeface="ＭＳ Ｐゴシック" charset="0"/>
                <a:cs typeface="Arial" charset="0"/>
              </a:rPr>
            </a:br>
            <a:r>
              <a:rPr lang="en-GB" sz="1600" dirty="0">
                <a:ea typeface="ＭＳ Ｐゴシック" charset="0"/>
                <a:cs typeface="Arial" charset="0"/>
              </a:rPr>
              <a:t>Transformation by Design</a:t>
            </a:r>
            <a:br>
              <a:rPr lang="en-GB" sz="1600" dirty="0">
                <a:ea typeface="ＭＳ Ｐゴシック" charset="0"/>
                <a:cs typeface="Arial" charset="0"/>
              </a:rPr>
            </a:br>
            <a:r>
              <a:rPr lang="en-GB" sz="1600" dirty="0">
                <a:ea typeface="ＭＳ Ｐゴシック" charset="0"/>
                <a:cs typeface="Arial" charset="0"/>
              </a:rPr>
              <a:t>11/21/2019</a:t>
            </a:r>
            <a:br>
              <a:rPr lang="en-GB" sz="1600" dirty="0">
                <a:ea typeface="ＭＳ Ｐゴシック" charset="0"/>
                <a:cs typeface="Arial" charset="0"/>
              </a:rPr>
            </a:br>
            <a:br>
              <a:rPr lang="en-GB" sz="1600" dirty="0">
                <a:ea typeface="ＭＳ Ｐゴシック" charset="0"/>
                <a:cs typeface="Arial" charset="0"/>
              </a:rPr>
            </a:br>
            <a:r>
              <a:rPr lang="en-GB" sz="1600" b="1" dirty="0">
                <a:ea typeface="ＭＳ Ｐゴシック" charset="0"/>
                <a:cs typeface="Arial" charset="0"/>
              </a:rPr>
              <a:t>Robert T Harris </a:t>
            </a:r>
            <a:r>
              <a:rPr lang="en-GB" sz="1600" dirty="0">
                <a:ea typeface="ＭＳ Ｐゴシック" charset="0"/>
                <a:cs typeface="Arial" charset="0"/>
              </a:rPr>
              <a:t>– XD Research Lead</a:t>
            </a:r>
            <a:br>
              <a:rPr lang="en-GB" sz="1600" dirty="0">
                <a:ea typeface="ＭＳ Ｐゴシック" charset="0"/>
                <a:cs typeface="Arial" charset="0"/>
              </a:rPr>
            </a:br>
            <a:r>
              <a:rPr lang="en-GB" sz="1600" b="1" dirty="0">
                <a:ea typeface="ＭＳ Ｐゴシック" charset="0"/>
                <a:cs typeface="Arial" charset="0"/>
              </a:rPr>
              <a:t>Ada Burch</a:t>
            </a:r>
            <a:r>
              <a:rPr lang="en-GB" sz="1600" dirty="0">
                <a:ea typeface="ＭＳ Ｐゴシック" charset="0"/>
                <a:cs typeface="Arial" charset="0"/>
              </a:rPr>
              <a:t>– </a:t>
            </a:r>
            <a:r>
              <a:rPr lang="en-GB" sz="1600">
                <a:ea typeface="ＭＳ Ｐゴシック" charset="0"/>
                <a:cs typeface="Arial" charset="0"/>
              </a:rPr>
              <a:t>UX Strategist</a:t>
            </a:r>
            <a:br>
              <a:rPr lang="en-GB" sz="1600" dirty="0">
                <a:ea typeface="ＭＳ Ｐゴシック" charset="0"/>
                <a:cs typeface="Arial" charset="0"/>
              </a:rPr>
            </a:br>
            <a:endParaRPr lang="en-GB" sz="1600" dirty="0">
              <a:solidFill>
                <a:schemeClr val="tx1">
                  <a:lumMod val="75000"/>
                  <a:lumOff val="25000"/>
                </a:schemeClr>
              </a:solidFill>
              <a:latin typeface="EYInterstate Light" panose="02000506000000020004" pitchFamily="2" charset="0"/>
            </a:endParaRPr>
          </a:p>
        </p:txBody>
      </p:sp>
      <p:sp>
        <p:nvSpPr>
          <p:cNvPr id="5" name="TextBox 4">
            <a:extLst>
              <a:ext uri="{FF2B5EF4-FFF2-40B4-BE49-F238E27FC236}">
                <a16:creationId xmlns:a16="http://schemas.microsoft.com/office/drawing/2014/main" id="{257A8149-5F1F-FF41-9850-AA85E291369F}"/>
              </a:ext>
            </a:extLst>
          </p:cNvPr>
          <p:cNvSpPr txBox="1"/>
          <p:nvPr/>
        </p:nvSpPr>
        <p:spPr>
          <a:xfrm>
            <a:off x="12195173" y="3214800"/>
            <a:ext cx="360167" cy="193798"/>
          </a:xfrm>
          <a:prstGeom prst="rect">
            <a:avLst/>
          </a:prstGeom>
          <a:noFill/>
        </p:spPr>
        <p:txBody>
          <a:bodyPr wrap="none" lIns="0" tIns="36557" rIns="0" bIns="0" rtlCol="0">
            <a:spAutoFit/>
          </a:bodyPr>
          <a:lstStyle/>
          <a:p>
            <a:pPr marL="356438" indent="-356438" defTabSz="913943">
              <a:lnSpc>
                <a:spcPct val="85000"/>
              </a:lnSpc>
              <a:spcAft>
                <a:spcPts val="600"/>
              </a:spcAft>
              <a:buClr>
                <a:srgbClr val="27ACAA"/>
              </a:buClr>
              <a:buSzPct val="70000"/>
              <a:buFont typeface="Arial" pitchFamily="34" charset="0"/>
              <a:buChar char="►"/>
              <a:defRPr/>
            </a:pPr>
            <a:endParaRPr lang="en-US" sz="1199" dirty="0" err="1">
              <a:solidFill>
                <a:srgbClr val="2E2E38"/>
              </a:solidFill>
              <a:latin typeface="EYInterstate Light"/>
            </a:endParaRPr>
          </a:p>
        </p:txBody>
      </p:sp>
    </p:spTree>
    <p:extLst>
      <p:ext uri="{BB962C8B-B14F-4D97-AF65-F5344CB8AC3E}">
        <p14:creationId xmlns:p14="http://schemas.microsoft.com/office/powerpoint/2010/main" val="710762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Contents</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19"/>
            <a:ext cx="6283739" cy="4349183"/>
          </a:xfrm>
          <a:prstGeom prst="rect">
            <a:avLst/>
          </a:prstGeom>
          <a:noFill/>
          <a:ln>
            <a:noFill/>
          </a:ln>
        </p:spPr>
        <p:txBody>
          <a:bodyPr wrap="square" lIns="0" tIns="0" rIns="0" bIns="0" anchor="t" anchorCtr="0">
            <a:noAutofit/>
          </a:bodyPr>
          <a:lstStyle/>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Purpose</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Methodology</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Summary</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Top Findings</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Detailed Findings and Recommendations</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Next Steps</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Detailed Review Criteria</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Appendix</a:t>
            </a:r>
          </a:p>
          <a:p>
            <a:pPr lvl="0">
              <a:spcBef>
                <a:spcPct val="20000"/>
              </a:spcBef>
              <a:buClr>
                <a:srgbClr val="FFE600"/>
              </a:buClr>
              <a:buSzPct val="110000"/>
            </a:pPr>
            <a:endParaRPr lang="en-US" sz="1600" dirty="0">
              <a:solidFill>
                <a:prstClr val="white"/>
              </a:solidFill>
              <a:latin typeface="EYInterstate Light" panose="02000506000000020004" pitchFamily="2" charset="0"/>
            </a:endParaRPr>
          </a:p>
        </p:txBody>
      </p:sp>
    </p:spTree>
    <p:extLst>
      <p:ext uri="{BB962C8B-B14F-4D97-AF65-F5344CB8AC3E}">
        <p14:creationId xmlns:p14="http://schemas.microsoft.com/office/powerpoint/2010/main" val="221868710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Purpose</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Identify areas of the user interface that may pose problems for users</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Catch “low-hanging fruit” – obvious problems that do not require observational user research data to find, justify and correct</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Support and allows user research testing to uncover deeper issues</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Two evaluators, working independently, can identify the majority of problems in an interface</a:t>
            </a:r>
          </a:p>
          <a:p>
            <a:pPr marL="612648" lvl="1" indent="-356616">
              <a:spcBef>
                <a:spcPct val="20000"/>
              </a:spcBef>
              <a:buClr>
                <a:srgbClr val="FFE600"/>
              </a:buClr>
              <a:buSzPct val="110000"/>
              <a:buFont typeface="EYInterstate Light" panose="02000506000000020004" pitchFamily="2" charset="0"/>
              <a:buChar char="•"/>
            </a:pPr>
            <a:endParaRPr lang="en-US" dirty="0">
              <a:solidFill>
                <a:prstClr val="white"/>
              </a:solidFill>
              <a:latin typeface="EYInterstate Light" panose="02000506000000020004" pitchFamily="2" charset="0"/>
            </a:endParaRPr>
          </a:p>
          <a:p>
            <a:pPr marL="256032" lvl="1">
              <a:spcBef>
                <a:spcPct val="20000"/>
              </a:spcBef>
              <a:buClr>
                <a:srgbClr val="FFE600"/>
              </a:buClr>
              <a:buSzPct val="110000"/>
            </a:pPr>
            <a:r>
              <a:rPr lang="en-US" i="1" dirty="0">
                <a:solidFill>
                  <a:prstClr val="white"/>
                </a:solidFill>
                <a:latin typeface="EYInterstate Light" panose="02000506000000020004" pitchFamily="2" charset="0"/>
              </a:rPr>
              <a:t>An Expert Review is also known as a Heuristic Evaluation</a:t>
            </a:r>
          </a:p>
          <a:p>
            <a:pPr lvl="0">
              <a:spcBef>
                <a:spcPct val="20000"/>
              </a:spcBef>
              <a:buClr>
                <a:srgbClr val="FFE600"/>
              </a:buClr>
              <a:buSzPct val="110000"/>
            </a:pPr>
            <a:endParaRPr lang="en-US" sz="1600" dirty="0">
              <a:solidFill>
                <a:prstClr val="white"/>
              </a:solidFill>
              <a:latin typeface="EYInterstate Light" panose="02000506000000020004" pitchFamily="2" charset="0"/>
            </a:endParaRPr>
          </a:p>
        </p:txBody>
      </p:sp>
    </p:spTree>
    <p:extLst>
      <p:ext uri="{BB962C8B-B14F-4D97-AF65-F5344CB8AC3E}">
        <p14:creationId xmlns:p14="http://schemas.microsoft.com/office/powerpoint/2010/main" val="78524710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Methodology</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Two experienced user experience practitioners systematically evaluated the Transformation by Design application interface and “wore the user’s hat.”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Each evaluator performed task-based and screen-by-screen evaluations.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A worksheet with detailed review criteria was employed to ensure consistency in approach.</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Industry standard principles and best practices were employed covering:</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Ease of Use</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Visual Layout &amp; Design</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Text &amp; Content</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Findings sets were combined, Conclusions and recommendations are made based upon the intersection of findings.</a:t>
            </a:r>
          </a:p>
          <a:p>
            <a:pPr marL="612648" lvl="1" indent="-356616">
              <a:spcBef>
                <a:spcPct val="20000"/>
              </a:spcBef>
              <a:buClr>
                <a:srgbClr val="FFE600"/>
              </a:buClr>
              <a:buSzPct val="110000"/>
              <a:buFont typeface="EYInterstate Light" panose="02000506000000020004" pitchFamily="2" charset="0"/>
              <a:buChar char="•"/>
            </a:pPr>
            <a:endParaRPr lang="en-US" dirty="0">
              <a:solidFill>
                <a:prstClr val="white"/>
              </a:solidFill>
              <a:latin typeface="EYInterstate Light" panose="02000506000000020004" pitchFamily="2" charset="0"/>
            </a:endParaRPr>
          </a:p>
          <a:p>
            <a:pPr lvl="0">
              <a:spcBef>
                <a:spcPct val="20000"/>
              </a:spcBef>
              <a:buClr>
                <a:srgbClr val="FFE600"/>
              </a:buClr>
              <a:buSzPct val="110000"/>
            </a:pPr>
            <a:endParaRPr lang="en-US" sz="1600" dirty="0">
              <a:solidFill>
                <a:prstClr val="white"/>
              </a:solidFill>
              <a:latin typeface="EYInterstate Light" panose="02000506000000020004" pitchFamily="2" charset="0"/>
            </a:endParaRPr>
          </a:p>
        </p:txBody>
      </p:sp>
    </p:spTree>
    <p:extLst>
      <p:ext uri="{BB962C8B-B14F-4D97-AF65-F5344CB8AC3E}">
        <p14:creationId xmlns:p14="http://schemas.microsoft.com/office/powerpoint/2010/main" val="266020913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Methodology</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marL="256032" lvl="1">
              <a:spcBef>
                <a:spcPct val="20000"/>
              </a:spcBef>
              <a:buClr>
                <a:srgbClr val="FFE600"/>
              </a:buClr>
              <a:buSzPct val="110000"/>
            </a:pPr>
            <a:r>
              <a:rPr lang="en-US" dirty="0">
                <a:solidFill>
                  <a:prstClr val="white"/>
                </a:solidFill>
                <a:latin typeface="EYInterstate Light" panose="02000506000000020004" pitchFamily="2" charset="0"/>
              </a:rPr>
              <a:t>Tasks guiding the evaluation included:</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New User Registration</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Existing User Login</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Find, Add, Update a Client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Find, Add, Update a User </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Add Client Access to a User</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My Transformations - Projects Dashboard</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Create a New Project </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Update an Existing Project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Close a Project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Add Tools to a Project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Add Activities to a Project</a:t>
            </a:r>
            <a:endParaRPr lang="en-US" sz="1600" dirty="0">
              <a:solidFill>
                <a:prstClr val="white"/>
              </a:solidFill>
              <a:latin typeface="EYInterstate Light" panose="02000506000000020004" pitchFamily="2" charset="0"/>
            </a:endParaRPr>
          </a:p>
        </p:txBody>
      </p:sp>
    </p:spTree>
    <p:extLst>
      <p:ext uri="{BB962C8B-B14F-4D97-AF65-F5344CB8AC3E}">
        <p14:creationId xmlns:p14="http://schemas.microsoft.com/office/powerpoint/2010/main" val="245908261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Methodology</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566003" y="1251659"/>
            <a:ext cx="10517956" cy="4680908"/>
          </a:xfrm>
          <a:prstGeom prst="rect">
            <a:avLst/>
          </a:prstGeom>
          <a:noFill/>
          <a:ln>
            <a:noFill/>
          </a:ln>
        </p:spPr>
        <p:txBody>
          <a:bodyPr wrap="square" lIns="0" tIns="0" rIns="0" bIns="0" anchor="t" anchorCtr="0">
            <a:noAutofit/>
          </a:bodyPr>
          <a:lstStyle/>
          <a:p>
            <a:pPr marL="256032" lvl="1">
              <a:spcBef>
                <a:spcPct val="20000"/>
              </a:spcBef>
              <a:buClr>
                <a:srgbClr val="FFE600"/>
              </a:buClr>
              <a:buSzPct val="110000"/>
            </a:pPr>
            <a:r>
              <a:rPr lang="en-US" dirty="0">
                <a:solidFill>
                  <a:prstClr val="white"/>
                </a:solidFill>
                <a:latin typeface="EYInterstate Light" panose="02000506000000020004" pitchFamily="2" charset="0"/>
              </a:rPr>
              <a:t>Severity Ratings and Scoring</a:t>
            </a:r>
            <a:br>
              <a:rPr lang="en-US" dirty="0">
                <a:solidFill>
                  <a:prstClr val="white"/>
                </a:solidFill>
                <a:latin typeface="EYInterstate Light" panose="02000506000000020004" pitchFamily="2" charset="0"/>
              </a:rPr>
            </a:b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During evaluation, each finding was tagged with a severity rating and an overall summary score based upon industry best practices was generated for each heuristic category covered</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Severity Ratings are tagged as follows:</a:t>
            </a:r>
          </a:p>
          <a:p>
            <a:pPr marL="1527048" lvl="3" indent="-356616">
              <a:spcBef>
                <a:spcPct val="20000"/>
              </a:spcBef>
              <a:buClr>
                <a:srgbClr val="FFE600"/>
              </a:buClr>
              <a:buSzPct val="110000"/>
              <a:buFont typeface="EYInterstate Light" panose="02000506000000020004" pitchFamily="2" charset="0"/>
              <a:buChar char="•"/>
            </a:pPr>
            <a:r>
              <a:rPr lang="en-US" dirty="0">
                <a:solidFill>
                  <a:srgbClr val="2C973E"/>
                </a:solidFill>
                <a:latin typeface="Wingdings" pitchFamily="2" charset="2"/>
              </a:rPr>
              <a:t>J	</a:t>
            </a:r>
            <a:r>
              <a:rPr lang="en-GB" altLang="en-US" dirty="0">
                <a:solidFill>
                  <a:schemeClr val="tx2"/>
                </a:solidFill>
                <a:latin typeface="EYInterstate Light" panose="02000506000000020004" pitchFamily="2" charset="0"/>
                <a:cs typeface="Arial" panose="020B0604020202020204" pitchFamily="34" charset="0"/>
              </a:rPr>
              <a:t>= Enhances Usability</a:t>
            </a:r>
            <a:endParaRPr lang="en-US" dirty="0">
              <a:solidFill>
                <a:srgbClr val="2C973E"/>
              </a:solidFill>
              <a:latin typeface="EYInterstate Light" panose="02000506000000020004" pitchFamily="2" charset="0"/>
            </a:endParaRPr>
          </a:p>
          <a:p>
            <a:pPr marL="1527048" lvl="3" indent="-356616">
              <a:spcBef>
                <a:spcPct val="20000"/>
              </a:spcBef>
              <a:buClr>
                <a:srgbClr val="FFE600"/>
              </a:buClr>
              <a:buSzPct val="110000"/>
              <a:buFont typeface="EYInterstate Light" panose="02000506000000020004" pitchFamily="2" charset="0"/>
              <a:buChar char="•"/>
            </a:pPr>
            <a:r>
              <a:rPr lang="en-US" dirty="0">
                <a:solidFill>
                  <a:srgbClr val="FFF27F"/>
                </a:solidFill>
                <a:latin typeface="Wingdings" pitchFamily="2" charset="2"/>
              </a:rPr>
              <a:t>L	</a:t>
            </a:r>
            <a:r>
              <a:rPr lang="en-US" dirty="0">
                <a:solidFill>
                  <a:prstClr val="white"/>
                </a:solidFill>
                <a:latin typeface="EYInterstate Light" panose="02000506000000020004" pitchFamily="2" charset="0"/>
              </a:rPr>
              <a:t>= Causes difficulty, irritates or annoys</a:t>
            </a:r>
            <a:endParaRPr lang="en-GB" altLang="en-US" dirty="0">
              <a:solidFill>
                <a:srgbClr val="FFF27F"/>
              </a:solidFill>
              <a:latin typeface="EYInterstate Light" panose="02000506000000020004" pitchFamily="2" charset="0"/>
              <a:cs typeface="Arial" panose="020B0604020202020204" pitchFamily="34" charset="0"/>
            </a:endParaRPr>
          </a:p>
          <a:p>
            <a:pPr marL="1527048" lvl="3" indent="-356616">
              <a:spcBef>
                <a:spcPct val="20000"/>
              </a:spcBef>
              <a:buClr>
                <a:srgbClr val="FFE600"/>
              </a:buClr>
              <a:buSzPct val="110000"/>
              <a:buFont typeface="EYInterstate Light" panose="02000506000000020004" pitchFamily="2" charset="0"/>
              <a:buChar char="•"/>
            </a:pPr>
            <a:r>
              <a:rPr lang="en-US" dirty="0">
                <a:solidFill>
                  <a:srgbClr val="C00000"/>
                </a:solidFill>
                <a:latin typeface="Wingdings" pitchFamily="2" charset="2"/>
              </a:rPr>
              <a:t>M	</a:t>
            </a:r>
            <a:r>
              <a:rPr lang="en-GB" altLang="en-US" dirty="0">
                <a:solidFill>
                  <a:schemeClr val="tx2"/>
                </a:solidFill>
                <a:latin typeface="EYInterstate Light" panose="02000506000000020004" pitchFamily="2" charset="0"/>
                <a:cs typeface="Arial" panose="020B0604020202020204" pitchFamily="34" charset="0"/>
              </a:rPr>
              <a:t>= Causes </a:t>
            </a:r>
            <a:r>
              <a:rPr lang="en-US" dirty="0">
                <a:solidFill>
                  <a:prstClr val="white"/>
                </a:solidFill>
                <a:latin typeface="EYInterstate Light" panose="02000506000000020004" pitchFamily="2" charset="0"/>
              </a:rPr>
              <a:t>confusion, </a:t>
            </a:r>
            <a:r>
              <a:rPr lang="en-GB" altLang="en-US" dirty="0">
                <a:solidFill>
                  <a:schemeClr val="tx2"/>
                </a:solidFill>
                <a:latin typeface="EYInterstate Light" panose="02000506000000020004" pitchFamily="2" charset="0"/>
                <a:cs typeface="Arial" panose="020B0604020202020204" pitchFamily="34" charset="0"/>
              </a:rPr>
              <a:t>failure or disrupts tasks</a:t>
            </a:r>
            <a:endParaRPr lang="en-US" dirty="0">
              <a:solidFill>
                <a:srgbClr val="C00000"/>
              </a:solidFill>
              <a:latin typeface="EYInterstate Light" panose="02000506000000020004" pitchFamily="2" charset="0"/>
            </a:endParaRPr>
          </a:p>
          <a:p>
            <a:pPr marL="1527048" lvl="3" indent="-356616">
              <a:spcBef>
                <a:spcPct val="20000"/>
              </a:spcBef>
              <a:buClr>
                <a:srgbClr val="FFE600"/>
              </a:buClr>
              <a:buSzPct val="110000"/>
              <a:buFont typeface="EYInterstate Light" panose="02000506000000020004" pitchFamily="2" charset="0"/>
              <a:buChar char="•"/>
            </a:pPr>
            <a:r>
              <a:rPr lang="en-US" dirty="0">
                <a:solidFill>
                  <a:srgbClr val="AC98DB"/>
                </a:solidFill>
                <a:latin typeface="Wingdings" pitchFamily="2" charset="2"/>
              </a:rPr>
              <a:t>[	</a:t>
            </a:r>
            <a:r>
              <a:rPr lang="en-GB" altLang="en-US" dirty="0">
                <a:solidFill>
                  <a:schemeClr val="tx2"/>
                </a:solidFill>
                <a:latin typeface="EYInterstate Light" panose="02000506000000020004" pitchFamily="2" charset="0"/>
                <a:cs typeface="Arial" panose="020B0604020202020204" pitchFamily="34" charset="0"/>
              </a:rPr>
              <a:t>= Detracts visually</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Scores are based on a scale of 0-10 (0 lowest, 10 highest)</a:t>
            </a:r>
          </a:p>
          <a:p>
            <a:pPr marL="1527048" lvl="3"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9-10 = Good</a:t>
            </a:r>
          </a:p>
          <a:p>
            <a:pPr marL="1527048" lvl="3"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6-8   = Satisfactory with some improvement needed</a:t>
            </a:r>
          </a:p>
          <a:p>
            <a:pPr marL="1527048" lvl="3"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0-5   = Requires improvement</a:t>
            </a:r>
          </a:p>
          <a:p>
            <a:pPr marL="1069848" lvl="2" indent="-356616">
              <a:spcBef>
                <a:spcPct val="20000"/>
              </a:spcBef>
              <a:buClr>
                <a:srgbClr val="FFE600"/>
              </a:buClr>
              <a:buSzPct val="110000"/>
              <a:buFont typeface="EYInterstate Light" panose="02000506000000020004" pitchFamily="2" charset="0"/>
              <a:buChar char="•"/>
            </a:pPr>
            <a:endParaRPr lang="en-GB" altLang="en-US" b="1" dirty="0">
              <a:solidFill>
                <a:srgbClr val="AC98DB"/>
              </a:solidFill>
              <a:latin typeface="EYInterstate" panose="02000503020000020004"/>
              <a:cs typeface="Arial" panose="020B0604020202020204" pitchFamily="34" charset="0"/>
            </a:endParaRPr>
          </a:p>
          <a:p>
            <a:pPr marL="713232" lvl="2">
              <a:spcBef>
                <a:spcPct val="20000"/>
              </a:spcBef>
              <a:buClr>
                <a:srgbClr val="FFE600"/>
              </a:buClr>
              <a:buSzPct val="110000"/>
            </a:pPr>
            <a:br>
              <a:rPr lang="en-US" dirty="0">
                <a:solidFill>
                  <a:prstClr val="white"/>
                </a:solidFill>
                <a:latin typeface="EYInterstate Light" panose="02000506000000020004" pitchFamily="2" charset="0"/>
              </a:rPr>
            </a:br>
            <a:br>
              <a:rPr lang="en-US" dirty="0">
                <a:solidFill>
                  <a:prstClr val="white"/>
                </a:solidFill>
                <a:latin typeface="EYInterstate Light" panose="02000506000000020004" pitchFamily="2" charset="0"/>
              </a:rPr>
            </a:br>
            <a:endParaRPr lang="en-US" sz="1600" dirty="0">
              <a:solidFill>
                <a:prstClr val="white"/>
              </a:solidFill>
              <a:latin typeface="EYInterstate Light" panose="02000506000000020004" pitchFamily="2" charset="0"/>
            </a:endParaRPr>
          </a:p>
        </p:txBody>
      </p:sp>
    </p:spTree>
    <p:extLst>
      <p:ext uri="{BB962C8B-B14F-4D97-AF65-F5344CB8AC3E}">
        <p14:creationId xmlns:p14="http://schemas.microsoft.com/office/powerpoint/2010/main" val="167821898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Top Findings</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16492" y="1087835"/>
            <a:ext cx="11236484" cy="5626472"/>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marL="612648" lvl="1" indent="-356616">
              <a:spcBef>
                <a:spcPct val="20000"/>
              </a:spcBef>
              <a:buClr>
                <a:srgbClr val="FFE600"/>
              </a:buClr>
              <a:buSzPct val="110000"/>
              <a:buFont typeface="EYInterstate Light" panose="02000506000000020004" pitchFamily="2" charset="0"/>
              <a:buChar char="•"/>
            </a:pPr>
            <a:endParaRPr lang="en-US" dirty="0">
              <a:solidFill>
                <a:prstClr val="white"/>
              </a:solidFill>
              <a:latin typeface="EYInterstate Light" panose="02000506000000020004" pitchFamily="2" charset="0"/>
            </a:endParaRP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Top-level organization is easily understood and discoverable</a:t>
            </a: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Look and feel is pleasant: clear layout and effective use of color</a:t>
            </a: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Primary calls to action are well placed and easily discovered</a:t>
            </a:r>
          </a:p>
          <a:p>
            <a:pPr marL="612648" lvl="1"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Primary areas for improvement</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Inconsistencies in and ease of use of data tables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Mixed-state page areas </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Lacking object page for Projects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Non-extensible use of Wizard flows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Call to action enabling</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Terminology inconsistencies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Status display color mismatches</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System messages and error handling display</a:t>
            </a:r>
          </a:p>
          <a:p>
            <a:pPr marL="1069848" lvl="2" indent="-356616">
              <a:spcBef>
                <a:spcPct val="20000"/>
              </a:spcBef>
              <a:buClr>
                <a:srgbClr val="FFE600"/>
              </a:buClr>
              <a:buSzPct val="110000"/>
              <a:buFont typeface="EYInterstate Light" panose="02000506000000020004" pitchFamily="2" charset="0"/>
              <a:buChar char="•"/>
            </a:pPr>
            <a:r>
              <a:rPr lang="en-US" dirty="0">
                <a:solidFill>
                  <a:prstClr val="white"/>
                </a:solidFill>
                <a:latin typeface="EYInterstate Light" panose="02000506000000020004" pitchFamily="2" charset="0"/>
              </a:rPr>
              <a:t>Changing look and feel across application areas</a:t>
            </a:r>
          </a:p>
        </p:txBody>
      </p:sp>
    </p:spTree>
    <p:extLst>
      <p:ext uri="{BB962C8B-B14F-4D97-AF65-F5344CB8AC3E}">
        <p14:creationId xmlns:p14="http://schemas.microsoft.com/office/powerpoint/2010/main" val="389769477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Scoring by Evaluation Category</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32447" y="1091874"/>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lvl="0">
              <a:spcBef>
                <a:spcPct val="20000"/>
              </a:spcBef>
              <a:buClr>
                <a:srgbClr val="FFE600"/>
              </a:buClr>
              <a:buSzPct val="110000"/>
            </a:pPr>
            <a:endParaRPr lang="en-US" sz="1600" dirty="0">
              <a:solidFill>
                <a:prstClr val="white"/>
              </a:solidFill>
              <a:latin typeface="EYInterstate Light" panose="02000506000000020004" pitchFamily="2" charset="0"/>
            </a:endParaRPr>
          </a:p>
        </p:txBody>
      </p:sp>
      <p:grpSp>
        <p:nvGrpSpPr>
          <p:cNvPr id="3" name="Group 2">
            <a:extLst>
              <a:ext uri="{FF2B5EF4-FFF2-40B4-BE49-F238E27FC236}">
                <a16:creationId xmlns:a16="http://schemas.microsoft.com/office/drawing/2014/main" id="{CB9464D8-9E40-214C-8961-18EFF71A9A48}"/>
              </a:ext>
            </a:extLst>
          </p:cNvPr>
          <p:cNvGrpSpPr/>
          <p:nvPr/>
        </p:nvGrpSpPr>
        <p:grpSpPr>
          <a:xfrm>
            <a:off x="2502066" y="4446725"/>
            <a:ext cx="6644576" cy="1190625"/>
            <a:chOff x="2737199" y="4446725"/>
            <a:chExt cx="6644576" cy="1190625"/>
          </a:xfrm>
        </p:grpSpPr>
        <p:grpSp>
          <p:nvGrpSpPr>
            <p:cNvPr id="28" name="Group 205">
              <a:extLst>
                <a:ext uri="{FF2B5EF4-FFF2-40B4-BE49-F238E27FC236}">
                  <a16:creationId xmlns:a16="http://schemas.microsoft.com/office/drawing/2014/main" id="{CC0BE2BE-881C-4627-B2AE-C7309A4CD865}"/>
                </a:ext>
              </a:extLst>
            </p:cNvPr>
            <p:cNvGrpSpPr>
              <a:grpSpLocks noChangeAspect="1"/>
            </p:cNvGrpSpPr>
            <p:nvPr/>
          </p:nvGrpSpPr>
          <p:grpSpPr bwMode="auto">
            <a:xfrm>
              <a:off x="2810225" y="5370214"/>
              <a:ext cx="215900" cy="207963"/>
              <a:chOff x="3841" y="1224"/>
              <a:chExt cx="355" cy="345"/>
            </a:xfrm>
          </p:grpSpPr>
          <p:sp>
            <p:nvSpPr>
              <p:cNvPr id="29" name="Arc 206">
                <a:extLst>
                  <a:ext uri="{FF2B5EF4-FFF2-40B4-BE49-F238E27FC236}">
                    <a16:creationId xmlns:a16="http://schemas.microsoft.com/office/drawing/2014/main" id="{306D6A33-DC1F-4984-8C94-E8228B788FBD}"/>
                  </a:ext>
                </a:extLst>
              </p:cNvPr>
              <p:cNvSpPr>
                <a:spLocks noChangeAspect="1"/>
              </p:cNvSpPr>
              <p:nvPr/>
            </p:nvSpPr>
            <p:spPr bwMode="auto">
              <a:xfrm rot="10800000">
                <a:off x="3841" y="1397"/>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30" name="Arc 207">
                <a:extLst>
                  <a:ext uri="{FF2B5EF4-FFF2-40B4-BE49-F238E27FC236}">
                    <a16:creationId xmlns:a16="http://schemas.microsoft.com/office/drawing/2014/main" id="{CF5B326D-DD1B-47E8-928D-CF562A37AA31}"/>
                  </a:ext>
                </a:extLst>
              </p:cNvPr>
              <p:cNvSpPr>
                <a:spLocks noChangeAspect="1"/>
              </p:cNvSpPr>
              <p:nvPr/>
            </p:nvSpPr>
            <p:spPr bwMode="auto">
              <a:xfrm rot="16200000">
                <a:off x="3843" y="1222"/>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31" name="Arc 208">
                <a:extLst>
                  <a:ext uri="{FF2B5EF4-FFF2-40B4-BE49-F238E27FC236}">
                    <a16:creationId xmlns:a16="http://schemas.microsoft.com/office/drawing/2014/main" id="{2F48C09B-922B-4049-8049-8436C81295E5}"/>
                  </a:ext>
                </a:extLst>
              </p:cNvPr>
              <p:cNvSpPr>
                <a:spLocks noChangeAspect="1"/>
              </p:cNvSpPr>
              <p:nvPr/>
            </p:nvSpPr>
            <p:spPr bwMode="auto">
              <a:xfrm rot="10800000" flipH="1">
                <a:off x="4019" y="1397"/>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32" name="Arc 209">
                <a:extLst>
                  <a:ext uri="{FF2B5EF4-FFF2-40B4-BE49-F238E27FC236}">
                    <a16:creationId xmlns:a16="http://schemas.microsoft.com/office/drawing/2014/main" id="{CA669F96-3D04-4BDB-997A-637DDF483788}"/>
                  </a:ext>
                </a:extLst>
              </p:cNvPr>
              <p:cNvSpPr>
                <a:spLocks noChangeAspect="1"/>
              </p:cNvSpPr>
              <p:nvPr/>
            </p:nvSpPr>
            <p:spPr bwMode="auto">
              <a:xfrm rot="5400000" flipH="1">
                <a:off x="4021" y="1222"/>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sp>
          <p:nvSpPr>
            <p:cNvPr id="38" name="Text Box 156">
              <a:extLst>
                <a:ext uri="{FF2B5EF4-FFF2-40B4-BE49-F238E27FC236}">
                  <a16:creationId xmlns:a16="http://schemas.microsoft.com/office/drawing/2014/main" id="{5B184E02-FDFD-4E7F-9AE4-1332D965E718}"/>
                </a:ext>
              </a:extLst>
            </p:cNvPr>
            <p:cNvSpPr txBox="1">
              <a:spLocks noChangeArrowheads="1"/>
            </p:cNvSpPr>
            <p:nvPr/>
          </p:nvSpPr>
          <p:spPr bwMode="auto">
            <a:xfrm>
              <a:off x="2737199" y="4446725"/>
              <a:ext cx="6644576"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altLang="en-US" dirty="0">
                  <a:solidFill>
                    <a:schemeClr val="bg1">
                      <a:lumMod val="20000"/>
                      <a:lumOff val="80000"/>
                    </a:schemeClr>
                  </a:solidFill>
                  <a:latin typeface="EYInterstate" panose="02000503020000020004"/>
                </a:rPr>
                <a:t>Scores on scale of 0-10 (0 lowest, 10 highest)</a:t>
              </a:r>
            </a:p>
            <a:p>
              <a:pPr lvl="1"/>
              <a:r>
                <a:rPr lang="en-GB" altLang="en-US" dirty="0">
                  <a:solidFill>
                    <a:schemeClr val="bg1">
                      <a:lumMod val="20000"/>
                      <a:lumOff val="80000"/>
                    </a:schemeClr>
                  </a:solidFill>
                  <a:latin typeface="EYInterstate" panose="02000503020000020004"/>
                </a:rPr>
                <a:t>9-10 = Good</a:t>
              </a:r>
            </a:p>
            <a:p>
              <a:pPr lvl="1"/>
              <a:r>
                <a:rPr lang="en-GB" altLang="en-US" dirty="0">
                  <a:solidFill>
                    <a:schemeClr val="bg1">
                      <a:lumMod val="20000"/>
                      <a:lumOff val="80000"/>
                    </a:schemeClr>
                  </a:solidFill>
                  <a:latin typeface="EYInterstate" panose="02000503020000020004"/>
                </a:rPr>
                <a:t>6-8 	 = Satisfactory with some improvement needed</a:t>
              </a:r>
            </a:p>
            <a:p>
              <a:pPr lvl="1"/>
              <a:r>
                <a:rPr lang="en-GB" altLang="en-US" dirty="0">
                  <a:solidFill>
                    <a:schemeClr val="bg1">
                      <a:lumMod val="20000"/>
                      <a:lumOff val="80000"/>
                    </a:schemeClr>
                  </a:solidFill>
                  <a:latin typeface="EYInterstate" panose="02000503020000020004"/>
                </a:rPr>
                <a:t>0-5	 = Requires improvement   </a:t>
              </a:r>
            </a:p>
          </p:txBody>
        </p:sp>
        <p:grpSp>
          <p:nvGrpSpPr>
            <p:cNvPr id="39" name="Group 165">
              <a:extLst>
                <a:ext uri="{FF2B5EF4-FFF2-40B4-BE49-F238E27FC236}">
                  <a16:creationId xmlns:a16="http://schemas.microsoft.com/office/drawing/2014/main" id="{29388122-2E2D-475E-B0A5-20D0B54C285A}"/>
                </a:ext>
              </a:extLst>
            </p:cNvPr>
            <p:cNvGrpSpPr>
              <a:grpSpLocks/>
            </p:cNvGrpSpPr>
            <p:nvPr/>
          </p:nvGrpSpPr>
          <p:grpSpPr bwMode="auto">
            <a:xfrm>
              <a:off x="2810224" y="4789671"/>
              <a:ext cx="215900" cy="215900"/>
              <a:chOff x="3181" y="2568"/>
              <a:chExt cx="355" cy="345"/>
            </a:xfrm>
          </p:grpSpPr>
          <p:sp>
            <p:nvSpPr>
              <p:cNvPr id="40" name="Arc 166">
                <a:extLst>
                  <a:ext uri="{FF2B5EF4-FFF2-40B4-BE49-F238E27FC236}">
                    <a16:creationId xmlns:a16="http://schemas.microsoft.com/office/drawing/2014/main" id="{86F38D65-4604-450E-9C0A-30CFC7EB1929}"/>
                  </a:ext>
                </a:extLst>
              </p:cNvPr>
              <p:cNvSpPr>
                <a:spLocks/>
              </p:cNvSpPr>
              <p:nvPr/>
            </p:nvSpPr>
            <p:spPr bwMode="auto">
              <a:xfrm rot="10800000">
                <a:off x="3181" y="2741"/>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41" name="Arc 167">
                <a:extLst>
                  <a:ext uri="{FF2B5EF4-FFF2-40B4-BE49-F238E27FC236}">
                    <a16:creationId xmlns:a16="http://schemas.microsoft.com/office/drawing/2014/main" id="{D34FD04C-6224-4722-BE8C-B90E2B32A2F6}"/>
                  </a:ext>
                </a:extLst>
              </p:cNvPr>
              <p:cNvSpPr>
                <a:spLocks/>
              </p:cNvSpPr>
              <p:nvPr/>
            </p:nvSpPr>
            <p:spPr bwMode="auto">
              <a:xfrm rot="16200000">
                <a:off x="3183" y="2566"/>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42" name="Arc 168">
                <a:extLst>
                  <a:ext uri="{FF2B5EF4-FFF2-40B4-BE49-F238E27FC236}">
                    <a16:creationId xmlns:a16="http://schemas.microsoft.com/office/drawing/2014/main" id="{9754CA14-F3D2-450A-BC04-2FD4FC63CE4B}"/>
                  </a:ext>
                </a:extLst>
              </p:cNvPr>
              <p:cNvSpPr>
                <a:spLocks/>
              </p:cNvSpPr>
              <p:nvPr/>
            </p:nvSpPr>
            <p:spPr bwMode="auto">
              <a:xfrm rot="10800000" flipH="1">
                <a:off x="3359" y="2741"/>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46" name="Arc 169">
                <a:extLst>
                  <a:ext uri="{FF2B5EF4-FFF2-40B4-BE49-F238E27FC236}">
                    <a16:creationId xmlns:a16="http://schemas.microsoft.com/office/drawing/2014/main" id="{8CF20BA2-28F0-4E53-BEB6-900DDD6513AD}"/>
                  </a:ext>
                </a:extLst>
              </p:cNvPr>
              <p:cNvSpPr>
                <a:spLocks/>
              </p:cNvSpPr>
              <p:nvPr/>
            </p:nvSpPr>
            <p:spPr bwMode="auto">
              <a:xfrm rot="5400000" flipH="1">
                <a:off x="3361" y="2566"/>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grpSp>
          <p:nvGrpSpPr>
            <p:cNvPr id="47" name="Group 170">
              <a:extLst>
                <a:ext uri="{FF2B5EF4-FFF2-40B4-BE49-F238E27FC236}">
                  <a16:creationId xmlns:a16="http://schemas.microsoft.com/office/drawing/2014/main" id="{412AF186-EDA7-403C-9637-5613C4410CC8}"/>
                </a:ext>
              </a:extLst>
            </p:cNvPr>
            <p:cNvGrpSpPr>
              <a:grpSpLocks/>
            </p:cNvGrpSpPr>
            <p:nvPr/>
          </p:nvGrpSpPr>
          <p:grpSpPr bwMode="auto">
            <a:xfrm>
              <a:off x="2810224" y="5078596"/>
              <a:ext cx="215900" cy="215900"/>
              <a:chOff x="2159" y="2447"/>
              <a:chExt cx="355" cy="345"/>
            </a:xfrm>
          </p:grpSpPr>
          <p:sp>
            <p:nvSpPr>
              <p:cNvPr id="49" name="Arc 171">
                <a:extLst>
                  <a:ext uri="{FF2B5EF4-FFF2-40B4-BE49-F238E27FC236}">
                    <a16:creationId xmlns:a16="http://schemas.microsoft.com/office/drawing/2014/main" id="{619742E4-FEE6-4C93-9858-FA49E4B28FA8}"/>
                  </a:ext>
                </a:extLst>
              </p:cNvPr>
              <p:cNvSpPr>
                <a:spLocks/>
              </p:cNvSpPr>
              <p:nvPr/>
            </p:nvSpPr>
            <p:spPr bwMode="auto">
              <a:xfrm rot="10800000">
                <a:off x="2159" y="2620"/>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50" name="Arc 172">
                <a:extLst>
                  <a:ext uri="{FF2B5EF4-FFF2-40B4-BE49-F238E27FC236}">
                    <a16:creationId xmlns:a16="http://schemas.microsoft.com/office/drawing/2014/main" id="{3CEED9A2-E350-4915-A8FB-A5F0C9C66566}"/>
                  </a:ext>
                </a:extLst>
              </p:cNvPr>
              <p:cNvSpPr>
                <a:spLocks/>
              </p:cNvSpPr>
              <p:nvPr/>
            </p:nvSpPr>
            <p:spPr bwMode="auto">
              <a:xfrm rot="16200000">
                <a:off x="2161" y="2445"/>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51" name="Arc 173">
                <a:extLst>
                  <a:ext uri="{FF2B5EF4-FFF2-40B4-BE49-F238E27FC236}">
                    <a16:creationId xmlns:a16="http://schemas.microsoft.com/office/drawing/2014/main" id="{E9B82805-DF8F-4E23-B4B2-7617AB3E9455}"/>
                  </a:ext>
                </a:extLst>
              </p:cNvPr>
              <p:cNvSpPr>
                <a:spLocks/>
              </p:cNvSpPr>
              <p:nvPr/>
            </p:nvSpPr>
            <p:spPr bwMode="auto">
              <a:xfrm rot="10800000" flipH="1">
                <a:off x="2337" y="2620"/>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52" name="Arc 174">
                <a:extLst>
                  <a:ext uri="{FF2B5EF4-FFF2-40B4-BE49-F238E27FC236}">
                    <a16:creationId xmlns:a16="http://schemas.microsoft.com/office/drawing/2014/main" id="{7A0FFF47-95C8-417B-B156-195D862176B2}"/>
                  </a:ext>
                </a:extLst>
              </p:cNvPr>
              <p:cNvSpPr>
                <a:spLocks/>
              </p:cNvSpPr>
              <p:nvPr/>
            </p:nvSpPr>
            <p:spPr bwMode="auto">
              <a:xfrm rot="5400000" flipH="1">
                <a:off x="2339" y="2445"/>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grpSp>
      <p:graphicFrame>
        <p:nvGraphicFramePr>
          <p:cNvPr id="7" name="Group 159">
            <a:extLst>
              <a:ext uri="{FF2B5EF4-FFF2-40B4-BE49-F238E27FC236}">
                <a16:creationId xmlns:a16="http://schemas.microsoft.com/office/drawing/2014/main" id="{95BE6C7B-EBF4-4A34-B745-2F99C99F0669}"/>
              </a:ext>
            </a:extLst>
          </p:cNvPr>
          <p:cNvGraphicFramePr>
            <a:graphicFrameLocks/>
          </p:cNvGraphicFramePr>
          <p:nvPr>
            <p:extLst>
              <p:ext uri="{D42A27DB-BD31-4B8C-83A1-F6EECF244321}">
                <p14:modId xmlns:p14="http://schemas.microsoft.com/office/powerpoint/2010/main" val="3665886282"/>
              </p:ext>
            </p:extLst>
          </p:nvPr>
        </p:nvGraphicFramePr>
        <p:xfrm>
          <a:off x="2400785" y="1807034"/>
          <a:ext cx="6049962" cy="2166939"/>
        </p:xfrm>
        <a:graphic>
          <a:graphicData uri="http://schemas.openxmlformats.org/drawingml/2006/table">
            <a:tbl>
              <a:tblPr/>
              <a:tblGrid>
                <a:gridCol w="3700462">
                  <a:extLst>
                    <a:ext uri="{9D8B030D-6E8A-4147-A177-3AD203B41FA5}">
                      <a16:colId xmlns:a16="http://schemas.microsoft.com/office/drawing/2014/main" val="2408280080"/>
                    </a:ext>
                  </a:extLst>
                </a:gridCol>
                <a:gridCol w="1174750">
                  <a:extLst>
                    <a:ext uri="{9D8B030D-6E8A-4147-A177-3AD203B41FA5}">
                      <a16:colId xmlns:a16="http://schemas.microsoft.com/office/drawing/2014/main" val="3498992365"/>
                    </a:ext>
                  </a:extLst>
                </a:gridCol>
                <a:gridCol w="1174750">
                  <a:extLst>
                    <a:ext uri="{9D8B030D-6E8A-4147-A177-3AD203B41FA5}">
                      <a16:colId xmlns:a16="http://schemas.microsoft.com/office/drawing/2014/main" val="1808069518"/>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rPr>
                        <a:t>Ease of Use</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5</a:t>
                      </a:r>
                      <a:r>
                        <a:rPr kumimoji="0" lang="en-GB" altLang="en-US" sz="1800" b="1" i="0" u="none" strike="noStrike" cap="none" normalizeH="0" baseline="0" dirty="0">
                          <a:ln>
                            <a:noFill/>
                          </a:ln>
                          <a:solidFill>
                            <a:schemeClr val="tx2"/>
                          </a:solidFill>
                          <a:effectLst/>
                          <a:highlight>
                            <a:srgbClr val="800000"/>
                          </a:highligh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rgbClr val="C00000"/>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400" b="1" i="0" u="none" strike="noStrike" cap="none" normalizeH="0" baseline="0" dirty="0">
                        <a:ln>
                          <a:noFill/>
                        </a:ln>
                        <a:solidFill>
                          <a:schemeClr val="tx2"/>
                        </a:solidFill>
                        <a:effectLst/>
                        <a:latin typeface="Arial Black" panose="020B0A04020102020204" pitchFamily="34" charset="0"/>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cap="flat">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rgbClr val="C00000"/>
                    </a:solidFill>
                  </a:tcPr>
                </a:tc>
                <a:extLst>
                  <a:ext uri="{0D108BD9-81ED-4DB2-BD59-A6C34878D82A}">
                    <a16:rowId xmlns:a16="http://schemas.microsoft.com/office/drawing/2014/main" val="3960440132"/>
                  </a:ext>
                </a:extLst>
              </a:tr>
              <a:tr h="46355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lvl="0" indent="-200254">
                        <a:spcBef>
                          <a:spcPct val="20000"/>
                        </a:spcBef>
                        <a:buClr>
                          <a:srgbClr val="FFE600"/>
                        </a:buClr>
                        <a:buSzPct val="110000"/>
                        <a:buFont typeface="EYInterstate Light" panose="02000506000000020004" pitchFamily="2" charset="0"/>
                        <a:buNone/>
                      </a:pPr>
                      <a:r>
                        <a:rPr lang="en-US" sz="1800" dirty="0">
                          <a:solidFill>
                            <a:prstClr val="white"/>
                          </a:solidFill>
                          <a:latin typeface="EYInterstate" panose="02000503020000020004"/>
                        </a:rPr>
                        <a:t>Visual Layout &amp; Design</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8</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400" b="1" i="0" u="none" strike="noStrike" cap="none" normalizeH="0" baseline="0" dirty="0">
                        <a:ln>
                          <a:noFill/>
                        </a:ln>
                        <a:solidFill>
                          <a:schemeClr val="tx2"/>
                        </a:solidFill>
                        <a:effectLst/>
                        <a:latin typeface="Arial" panose="020B0604020202020204" pitchFamily="34" charset="0"/>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cap="flat">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extLst>
                  <a:ext uri="{0D108BD9-81ED-4DB2-BD59-A6C34878D82A}">
                    <a16:rowId xmlns:a16="http://schemas.microsoft.com/office/drawing/2014/main" val="2331564995"/>
                  </a:ext>
                </a:extLst>
              </a:tr>
              <a:tr h="4111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rPr>
                        <a:t>Text &amp; Content</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8</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400" b="1" i="0" u="none" strike="noStrike" cap="none" normalizeH="0" baseline="0" dirty="0">
                        <a:ln>
                          <a:noFill/>
                        </a:ln>
                        <a:solidFill>
                          <a:schemeClr val="tx2"/>
                        </a:solidFill>
                        <a:effectLst/>
                        <a:latin typeface="Arial Black" panose="020B0A04020102020204" pitchFamily="34" charset="0"/>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cap="flat">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extLst>
                  <a:ext uri="{0D108BD9-81ED-4DB2-BD59-A6C34878D82A}">
                    <a16:rowId xmlns:a16="http://schemas.microsoft.com/office/drawing/2014/main" val="1335473537"/>
                  </a:ext>
                </a:extLst>
              </a:tr>
              <a:tr h="4111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400" b="1" i="0" u="none" strike="noStrike" cap="none" normalizeH="0" baseline="0" dirty="0">
                        <a:ln>
                          <a:noFill/>
                        </a:ln>
                        <a:solidFill>
                          <a:schemeClr val="tx2"/>
                        </a:solidFill>
                        <a:effectLst/>
                        <a:latin typeface="Arial" panose="020B0604020202020204" pitchFamily="34" charset="0"/>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cap="flat">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95704377"/>
                  </a:ext>
                </a:extLst>
              </a:tr>
              <a:tr h="4492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Overall Score</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7</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400" b="1" i="0" u="none" strike="noStrike" cap="none" normalizeH="0" baseline="0" dirty="0">
                        <a:ln>
                          <a:noFill/>
                        </a:ln>
                        <a:solidFill>
                          <a:schemeClr val="tx2"/>
                        </a:solidFill>
                        <a:effectLst/>
                        <a:latin typeface="Arial" panose="020B0604020202020204" pitchFamily="34" charset="0"/>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cap="flat">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solidFill>
                      <a:schemeClr val="accent2">
                        <a:lumMod val="75000"/>
                      </a:schemeClr>
                    </a:solidFill>
                  </a:tcPr>
                </a:tc>
                <a:extLst>
                  <a:ext uri="{0D108BD9-81ED-4DB2-BD59-A6C34878D82A}">
                    <a16:rowId xmlns:a16="http://schemas.microsoft.com/office/drawing/2014/main" val="2581621047"/>
                  </a:ext>
                </a:extLst>
              </a:tr>
            </a:tbl>
          </a:graphicData>
        </a:graphic>
      </p:graphicFrame>
      <p:grpSp>
        <p:nvGrpSpPr>
          <p:cNvPr id="13" name="Group 185">
            <a:extLst>
              <a:ext uri="{FF2B5EF4-FFF2-40B4-BE49-F238E27FC236}">
                <a16:creationId xmlns:a16="http://schemas.microsoft.com/office/drawing/2014/main" id="{2F291884-3AAB-4553-A8AE-0599497431F6}"/>
              </a:ext>
            </a:extLst>
          </p:cNvPr>
          <p:cNvGrpSpPr>
            <a:grpSpLocks/>
          </p:cNvGrpSpPr>
          <p:nvPr/>
        </p:nvGrpSpPr>
        <p:grpSpPr bwMode="auto">
          <a:xfrm>
            <a:off x="7759425" y="3650274"/>
            <a:ext cx="215900" cy="215900"/>
            <a:chOff x="2159" y="2447"/>
            <a:chExt cx="355" cy="345"/>
          </a:xfrm>
        </p:grpSpPr>
        <p:sp>
          <p:nvSpPr>
            <p:cNvPr id="14" name="Arc 186">
              <a:extLst>
                <a:ext uri="{FF2B5EF4-FFF2-40B4-BE49-F238E27FC236}">
                  <a16:creationId xmlns:a16="http://schemas.microsoft.com/office/drawing/2014/main" id="{09576365-AFC0-4E67-B564-31A9433F13DD}"/>
                </a:ext>
              </a:extLst>
            </p:cNvPr>
            <p:cNvSpPr>
              <a:spLocks/>
            </p:cNvSpPr>
            <p:nvPr/>
          </p:nvSpPr>
          <p:spPr bwMode="auto">
            <a:xfrm rot="10800000">
              <a:off x="2159" y="2620"/>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15" name="Arc 187">
              <a:extLst>
                <a:ext uri="{FF2B5EF4-FFF2-40B4-BE49-F238E27FC236}">
                  <a16:creationId xmlns:a16="http://schemas.microsoft.com/office/drawing/2014/main" id="{243AD4FB-B7B9-485D-8E22-7236848960A9}"/>
                </a:ext>
              </a:extLst>
            </p:cNvPr>
            <p:cNvSpPr>
              <a:spLocks/>
            </p:cNvSpPr>
            <p:nvPr/>
          </p:nvSpPr>
          <p:spPr bwMode="auto">
            <a:xfrm rot="16200000">
              <a:off x="2161" y="2445"/>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16" name="Arc 188">
              <a:extLst>
                <a:ext uri="{FF2B5EF4-FFF2-40B4-BE49-F238E27FC236}">
                  <a16:creationId xmlns:a16="http://schemas.microsoft.com/office/drawing/2014/main" id="{708BD935-727A-4831-AD72-B2B940272A73}"/>
                </a:ext>
              </a:extLst>
            </p:cNvPr>
            <p:cNvSpPr>
              <a:spLocks/>
            </p:cNvSpPr>
            <p:nvPr/>
          </p:nvSpPr>
          <p:spPr bwMode="auto">
            <a:xfrm rot="10800000" flipH="1">
              <a:off x="2337" y="2620"/>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17" name="Arc 189">
              <a:extLst>
                <a:ext uri="{FF2B5EF4-FFF2-40B4-BE49-F238E27FC236}">
                  <a16:creationId xmlns:a16="http://schemas.microsoft.com/office/drawing/2014/main" id="{02DD1E33-51EA-4B45-B21C-61DAA8B30832}"/>
                </a:ext>
              </a:extLst>
            </p:cNvPr>
            <p:cNvSpPr>
              <a:spLocks/>
            </p:cNvSpPr>
            <p:nvPr/>
          </p:nvSpPr>
          <p:spPr bwMode="auto">
            <a:xfrm rot="5400000" flipH="1">
              <a:off x="2339" y="2445"/>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grpSp>
        <p:nvGrpSpPr>
          <p:cNvPr id="23" name="Group 200">
            <a:extLst>
              <a:ext uri="{FF2B5EF4-FFF2-40B4-BE49-F238E27FC236}">
                <a16:creationId xmlns:a16="http://schemas.microsoft.com/office/drawing/2014/main" id="{F251AFA5-92AA-4A9B-9C5E-E0D2255795B0}"/>
              </a:ext>
            </a:extLst>
          </p:cNvPr>
          <p:cNvGrpSpPr>
            <a:grpSpLocks noChangeAspect="1"/>
          </p:cNvGrpSpPr>
          <p:nvPr/>
        </p:nvGrpSpPr>
        <p:grpSpPr bwMode="auto">
          <a:xfrm>
            <a:off x="7760033" y="1885605"/>
            <a:ext cx="215900" cy="207963"/>
            <a:chOff x="3921" y="3090"/>
            <a:chExt cx="355" cy="345"/>
          </a:xfrm>
        </p:grpSpPr>
        <p:sp>
          <p:nvSpPr>
            <p:cNvPr id="24" name="Arc 201">
              <a:extLst>
                <a:ext uri="{FF2B5EF4-FFF2-40B4-BE49-F238E27FC236}">
                  <a16:creationId xmlns:a16="http://schemas.microsoft.com/office/drawing/2014/main" id="{38E5FD4B-1F3E-4C76-A231-59C0941D8E18}"/>
                </a:ext>
              </a:extLst>
            </p:cNvPr>
            <p:cNvSpPr>
              <a:spLocks noChangeAspect="1"/>
            </p:cNvSpPr>
            <p:nvPr/>
          </p:nvSpPr>
          <p:spPr bwMode="auto">
            <a:xfrm rot="10800000">
              <a:off x="3921" y="3263"/>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25" name="Arc 202">
              <a:extLst>
                <a:ext uri="{FF2B5EF4-FFF2-40B4-BE49-F238E27FC236}">
                  <a16:creationId xmlns:a16="http://schemas.microsoft.com/office/drawing/2014/main" id="{1FBFEF6B-5117-4A65-89B9-1B0144E9ECB5}"/>
                </a:ext>
              </a:extLst>
            </p:cNvPr>
            <p:cNvSpPr>
              <a:spLocks noChangeAspect="1"/>
            </p:cNvSpPr>
            <p:nvPr/>
          </p:nvSpPr>
          <p:spPr bwMode="auto">
            <a:xfrm rot="16200000">
              <a:off x="3923" y="3088"/>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26" name="Arc 203">
              <a:extLst>
                <a:ext uri="{FF2B5EF4-FFF2-40B4-BE49-F238E27FC236}">
                  <a16:creationId xmlns:a16="http://schemas.microsoft.com/office/drawing/2014/main" id="{B7D42059-199E-460F-9869-235A04376CEA}"/>
                </a:ext>
              </a:extLst>
            </p:cNvPr>
            <p:cNvSpPr>
              <a:spLocks noChangeAspect="1"/>
            </p:cNvSpPr>
            <p:nvPr/>
          </p:nvSpPr>
          <p:spPr bwMode="auto">
            <a:xfrm rot="10800000" flipH="1">
              <a:off x="4099" y="3263"/>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27" name="Arc 204">
              <a:extLst>
                <a:ext uri="{FF2B5EF4-FFF2-40B4-BE49-F238E27FC236}">
                  <a16:creationId xmlns:a16="http://schemas.microsoft.com/office/drawing/2014/main" id="{ABB4E15D-E989-458D-853B-B764D968F294}"/>
                </a:ext>
              </a:extLst>
            </p:cNvPr>
            <p:cNvSpPr>
              <a:spLocks noChangeAspect="1"/>
            </p:cNvSpPr>
            <p:nvPr/>
          </p:nvSpPr>
          <p:spPr bwMode="auto">
            <a:xfrm rot="5400000" flipH="1">
              <a:off x="4101" y="3088"/>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grpSp>
        <p:nvGrpSpPr>
          <p:cNvPr id="59" name="Group 185">
            <a:extLst>
              <a:ext uri="{FF2B5EF4-FFF2-40B4-BE49-F238E27FC236}">
                <a16:creationId xmlns:a16="http://schemas.microsoft.com/office/drawing/2014/main" id="{1AE8A7C2-A0C7-B640-8142-6A86AB7A41F4}"/>
              </a:ext>
            </a:extLst>
          </p:cNvPr>
          <p:cNvGrpSpPr>
            <a:grpSpLocks/>
          </p:cNvGrpSpPr>
          <p:nvPr/>
        </p:nvGrpSpPr>
        <p:grpSpPr bwMode="auto">
          <a:xfrm>
            <a:off x="7760337" y="2351506"/>
            <a:ext cx="215900" cy="215900"/>
            <a:chOff x="2159" y="2447"/>
            <a:chExt cx="355" cy="345"/>
          </a:xfrm>
        </p:grpSpPr>
        <p:sp>
          <p:nvSpPr>
            <p:cNvPr id="60" name="Arc 186">
              <a:extLst>
                <a:ext uri="{FF2B5EF4-FFF2-40B4-BE49-F238E27FC236}">
                  <a16:creationId xmlns:a16="http://schemas.microsoft.com/office/drawing/2014/main" id="{0043D3E7-0E61-6247-846B-E291C49FD766}"/>
                </a:ext>
              </a:extLst>
            </p:cNvPr>
            <p:cNvSpPr>
              <a:spLocks/>
            </p:cNvSpPr>
            <p:nvPr/>
          </p:nvSpPr>
          <p:spPr bwMode="auto">
            <a:xfrm rot="10800000">
              <a:off x="2159" y="2620"/>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1" name="Arc 187">
              <a:extLst>
                <a:ext uri="{FF2B5EF4-FFF2-40B4-BE49-F238E27FC236}">
                  <a16:creationId xmlns:a16="http://schemas.microsoft.com/office/drawing/2014/main" id="{B4623704-A5CA-BC4B-9536-A1BF53BB41C5}"/>
                </a:ext>
              </a:extLst>
            </p:cNvPr>
            <p:cNvSpPr>
              <a:spLocks/>
            </p:cNvSpPr>
            <p:nvPr/>
          </p:nvSpPr>
          <p:spPr bwMode="auto">
            <a:xfrm rot="16200000">
              <a:off x="2161" y="2445"/>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2" name="Arc 188">
              <a:extLst>
                <a:ext uri="{FF2B5EF4-FFF2-40B4-BE49-F238E27FC236}">
                  <a16:creationId xmlns:a16="http://schemas.microsoft.com/office/drawing/2014/main" id="{969B1B9C-0E3E-914C-85DF-F00693167B4E}"/>
                </a:ext>
              </a:extLst>
            </p:cNvPr>
            <p:cNvSpPr>
              <a:spLocks/>
            </p:cNvSpPr>
            <p:nvPr/>
          </p:nvSpPr>
          <p:spPr bwMode="auto">
            <a:xfrm rot="10800000" flipH="1">
              <a:off x="2337" y="2620"/>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3" name="Arc 189">
              <a:extLst>
                <a:ext uri="{FF2B5EF4-FFF2-40B4-BE49-F238E27FC236}">
                  <a16:creationId xmlns:a16="http://schemas.microsoft.com/office/drawing/2014/main" id="{65082070-0924-904F-BE21-1DE3E3618471}"/>
                </a:ext>
              </a:extLst>
            </p:cNvPr>
            <p:cNvSpPr>
              <a:spLocks/>
            </p:cNvSpPr>
            <p:nvPr/>
          </p:nvSpPr>
          <p:spPr bwMode="auto">
            <a:xfrm rot="5400000" flipH="1">
              <a:off x="2339" y="2445"/>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grpSp>
        <p:nvGrpSpPr>
          <p:cNvPr id="64" name="Group 185">
            <a:extLst>
              <a:ext uri="{FF2B5EF4-FFF2-40B4-BE49-F238E27FC236}">
                <a16:creationId xmlns:a16="http://schemas.microsoft.com/office/drawing/2014/main" id="{9E38A5FC-CD59-C04A-B051-2D23E87673C7}"/>
              </a:ext>
            </a:extLst>
          </p:cNvPr>
          <p:cNvGrpSpPr>
            <a:grpSpLocks/>
          </p:cNvGrpSpPr>
          <p:nvPr/>
        </p:nvGrpSpPr>
        <p:grpSpPr bwMode="auto">
          <a:xfrm>
            <a:off x="7759121" y="2809183"/>
            <a:ext cx="215900" cy="215900"/>
            <a:chOff x="2159" y="2447"/>
            <a:chExt cx="355" cy="345"/>
          </a:xfrm>
        </p:grpSpPr>
        <p:sp>
          <p:nvSpPr>
            <p:cNvPr id="65" name="Arc 186">
              <a:extLst>
                <a:ext uri="{FF2B5EF4-FFF2-40B4-BE49-F238E27FC236}">
                  <a16:creationId xmlns:a16="http://schemas.microsoft.com/office/drawing/2014/main" id="{6ED528FF-45AE-7D43-AD7B-04BC77A4EE94}"/>
                </a:ext>
              </a:extLst>
            </p:cNvPr>
            <p:cNvSpPr>
              <a:spLocks/>
            </p:cNvSpPr>
            <p:nvPr/>
          </p:nvSpPr>
          <p:spPr bwMode="auto">
            <a:xfrm rot="10800000">
              <a:off x="2159" y="2620"/>
              <a:ext cx="178"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6" name="Arc 187">
              <a:extLst>
                <a:ext uri="{FF2B5EF4-FFF2-40B4-BE49-F238E27FC236}">
                  <a16:creationId xmlns:a16="http://schemas.microsoft.com/office/drawing/2014/main" id="{E7D15A29-DD40-BD45-BCFA-F3F45C577E2B}"/>
                </a:ext>
              </a:extLst>
            </p:cNvPr>
            <p:cNvSpPr>
              <a:spLocks/>
            </p:cNvSpPr>
            <p:nvPr/>
          </p:nvSpPr>
          <p:spPr bwMode="auto">
            <a:xfrm rot="16200000">
              <a:off x="2161" y="2445"/>
              <a:ext cx="173" cy="1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7" name="Arc 188">
              <a:extLst>
                <a:ext uri="{FF2B5EF4-FFF2-40B4-BE49-F238E27FC236}">
                  <a16:creationId xmlns:a16="http://schemas.microsoft.com/office/drawing/2014/main" id="{AA615CD8-3F2B-B149-A87F-A7CBDEA3E11A}"/>
                </a:ext>
              </a:extLst>
            </p:cNvPr>
            <p:cNvSpPr>
              <a:spLocks/>
            </p:cNvSpPr>
            <p:nvPr/>
          </p:nvSpPr>
          <p:spPr bwMode="auto">
            <a:xfrm rot="10800000" flipH="1">
              <a:off x="2337" y="2620"/>
              <a:ext cx="177" cy="1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sp>
          <p:nvSpPr>
            <p:cNvPr id="68" name="Arc 189">
              <a:extLst>
                <a:ext uri="{FF2B5EF4-FFF2-40B4-BE49-F238E27FC236}">
                  <a16:creationId xmlns:a16="http://schemas.microsoft.com/office/drawing/2014/main" id="{2258BA3D-9B6E-B743-97C4-FDF712227495}"/>
                </a:ext>
              </a:extLst>
            </p:cNvPr>
            <p:cNvSpPr>
              <a:spLocks/>
            </p:cNvSpPr>
            <p:nvPr/>
          </p:nvSpPr>
          <p:spPr bwMode="auto">
            <a:xfrm rot="5400000" flipH="1">
              <a:off x="2339" y="2445"/>
              <a:ext cx="173" cy="1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71842" dir="2700000" algn="ctr" rotWithShape="0">
                      <a:srgbClr val="808080"/>
                    </a:outerShdw>
                  </a:effectLst>
                </a14:hiddenEffects>
              </a:ext>
            </a:extLst>
          </p:spPr>
          <p:txBody>
            <a:bodyPr wrap="none" lIns="45720" rIns="45720" anchor="ctr"/>
            <a:lstStyle/>
            <a:p>
              <a:endParaRPr lang="en-US"/>
            </a:p>
          </p:txBody>
        </p:sp>
      </p:grpSp>
    </p:spTree>
    <p:extLst>
      <p:ext uri="{BB962C8B-B14F-4D97-AF65-F5344CB8AC3E}">
        <p14:creationId xmlns:p14="http://schemas.microsoft.com/office/powerpoint/2010/main" val="184149659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62C7BD70-A523-4AE4-91F3-DFCDAC491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6">
            <a:extLst>
              <a:ext uri="{FF2B5EF4-FFF2-40B4-BE49-F238E27FC236}">
                <a16:creationId xmlns:a16="http://schemas.microsoft.com/office/drawing/2014/main" id="{3BFBB161-E394-F84C-81D9-A15252CCDDDC}"/>
              </a:ext>
            </a:extLst>
          </p:cNvPr>
          <p:cNvSpPr/>
          <p:nvPr/>
        </p:nvSpPr>
        <p:spPr>
          <a:xfrm>
            <a:off x="615060" y="1909713"/>
            <a:ext cx="4927845" cy="2255450"/>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43">
              <a:defRPr/>
            </a:pPr>
            <a:endParaRPr lang="en-US" sz="1799" dirty="0">
              <a:solidFill>
                <a:srgbClr val="2E2E38"/>
              </a:solidFill>
              <a:latin typeface="EYInterstate Light"/>
            </a:endParaRPr>
          </a:p>
        </p:txBody>
      </p:sp>
      <p:sp>
        <p:nvSpPr>
          <p:cNvPr id="16" name="Title 1"/>
          <p:cNvSpPr>
            <a:spLocks noGrp="1"/>
          </p:cNvSpPr>
          <p:nvPr>
            <p:ph type="ctrTitle" idx="4294967295"/>
          </p:nvPr>
        </p:nvSpPr>
        <p:spPr>
          <a:xfrm>
            <a:off x="857649" y="2636837"/>
            <a:ext cx="4442666" cy="1483948"/>
          </a:xfrm>
        </p:spPr>
        <p:txBody>
          <a:bodyPr>
            <a:noAutofit/>
          </a:bodyPr>
          <a:lstStyle/>
          <a:p>
            <a:r>
              <a:rPr lang="en-GB" sz="3600" dirty="0">
                <a:solidFill>
                  <a:schemeClr val="tx1"/>
                </a:solidFill>
                <a:latin typeface="Calibri Light" panose="020F0302020204030204" pitchFamily="34" charset="0"/>
                <a:ea typeface="ＭＳ Ｐゴシック" charset="0"/>
                <a:cs typeface="Calibri Light" panose="020F0302020204030204" pitchFamily="34" charset="0"/>
              </a:rPr>
              <a:t>Detailed Findings &amp; Recommendations</a:t>
            </a:r>
            <a:endParaRPr lang="en-GB" sz="1600" dirty="0">
              <a:solidFill>
                <a:schemeClr val="tx1"/>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257A8149-5F1F-FF41-9850-AA85E291369F}"/>
              </a:ext>
            </a:extLst>
          </p:cNvPr>
          <p:cNvSpPr txBox="1"/>
          <p:nvPr/>
        </p:nvSpPr>
        <p:spPr>
          <a:xfrm>
            <a:off x="12195173" y="3214800"/>
            <a:ext cx="360167" cy="193798"/>
          </a:xfrm>
          <a:prstGeom prst="rect">
            <a:avLst/>
          </a:prstGeom>
          <a:noFill/>
        </p:spPr>
        <p:txBody>
          <a:bodyPr wrap="none" lIns="0" tIns="36557" rIns="0" bIns="0" rtlCol="0">
            <a:spAutoFit/>
          </a:bodyPr>
          <a:lstStyle/>
          <a:p>
            <a:pPr marL="356438" indent="-356438" defTabSz="913943">
              <a:lnSpc>
                <a:spcPct val="85000"/>
              </a:lnSpc>
              <a:spcAft>
                <a:spcPts val="600"/>
              </a:spcAft>
              <a:buClr>
                <a:srgbClr val="27ACAA"/>
              </a:buClr>
              <a:buSzPct val="70000"/>
              <a:buFont typeface="Arial" pitchFamily="34" charset="0"/>
              <a:buChar char="►"/>
              <a:defRPr/>
            </a:pPr>
            <a:endParaRPr lang="en-US" sz="1199" dirty="0" err="1">
              <a:solidFill>
                <a:srgbClr val="2E2E38"/>
              </a:solidFill>
              <a:latin typeface="EYInterstate Light"/>
            </a:endParaRPr>
          </a:p>
        </p:txBody>
      </p:sp>
    </p:spTree>
    <p:extLst>
      <p:ext uri="{BB962C8B-B14F-4D97-AF65-F5344CB8AC3E}">
        <p14:creationId xmlns:p14="http://schemas.microsoft.com/office/powerpoint/2010/main" val="191088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Findings &amp; Recommendations</a:t>
              </a:r>
              <a:endParaRPr lang="en-US" sz="1799" b="0" dirty="0">
                <a:solidFill>
                  <a:srgbClr val="FFE600"/>
                </a:solidFill>
                <a:latin typeface="EYInterstate" panose="02000503020000020004" pitchFamily="2" charset="0"/>
              </a:endParaRPr>
            </a:p>
          </p:txBody>
        </p:sp>
      </p:grpSp>
      <p:sp>
        <p:nvSpPr>
          <p:cNvPr id="48" name="Rectangle 47">
            <a:extLst>
              <a:ext uri="{FF2B5EF4-FFF2-40B4-BE49-F238E27FC236}">
                <a16:creationId xmlns:a16="http://schemas.microsoft.com/office/drawing/2014/main" id="{6CDCE01B-23A3-41A3-91AA-059CBF06C928}"/>
              </a:ext>
            </a:extLst>
          </p:cNvPr>
          <p:cNvSpPr/>
          <p:nvPr/>
        </p:nvSpPr>
        <p:spPr>
          <a:xfrm>
            <a:off x="532447" y="1091874"/>
            <a:ext cx="11236484" cy="519544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Wingdings" pitchFamily="2" charset="2"/>
            </a:endParaRPr>
          </a:p>
        </p:txBody>
      </p:sp>
      <p:sp>
        <p:nvSpPr>
          <p:cNvPr id="55" name="Rectangle 54">
            <a:extLst>
              <a:ext uri="{FF2B5EF4-FFF2-40B4-BE49-F238E27FC236}">
                <a16:creationId xmlns:a16="http://schemas.microsoft.com/office/drawing/2014/main" id="{64E5E77E-F86E-4C21-A232-A5D19590A250}"/>
              </a:ext>
            </a:extLst>
          </p:cNvPr>
          <p:cNvSpPr>
            <a:spLocks/>
          </p:cNvSpPr>
          <p:nvPr/>
        </p:nvSpPr>
        <p:spPr>
          <a:xfrm>
            <a:off x="664569" y="1241720"/>
            <a:ext cx="10517956" cy="4680908"/>
          </a:xfrm>
          <a:prstGeom prst="rect">
            <a:avLst/>
          </a:prstGeom>
          <a:noFill/>
          <a:ln>
            <a:noFill/>
          </a:ln>
        </p:spPr>
        <p:txBody>
          <a:bodyPr wrap="square" lIns="0" tIns="0" rIns="0" bIns="0" anchor="t" anchorCtr="0">
            <a:noAutofit/>
          </a:bodyPr>
          <a:lstStyle/>
          <a:p>
            <a:pPr marL="256032" lvl="1">
              <a:spcBef>
                <a:spcPct val="20000"/>
              </a:spcBef>
              <a:buClr>
                <a:srgbClr val="FFE600"/>
              </a:buClr>
              <a:buSzPct val="110000"/>
            </a:pPr>
            <a:r>
              <a:rPr lang="en-US" dirty="0">
                <a:solidFill>
                  <a:prstClr val="white"/>
                </a:solidFill>
                <a:latin typeface="EYInterstate Light" panose="02000506000000020004" pitchFamily="2" charset="0"/>
              </a:rPr>
              <a:t>Severity Ratings Key</a:t>
            </a:r>
          </a:p>
          <a:p>
            <a:pPr marL="256032" lvl="1">
              <a:spcBef>
                <a:spcPct val="20000"/>
              </a:spcBef>
              <a:buClr>
                <a:srgbClr val="FFE600"/>
              </a:buClr>
              <a:buSzPct val="110000"/>
            </a:pPr>
            <a:endParaRPr lang="en-US" dirty="0">
              <a:solidFill>
                <a:prstClr val="white"/>
              </a:solidFill>
              <a:latin typeface="EYInterstate Light" panose="02000506000000020004" pitchFamily="2" charset="0"/>
            </a:endParaRPr>
          </a:p>
          <a:p>
            <a:pPr lvl="0">
              <a:spcBef>
                <a:spcPct val="20000"/>
              </a:spcBef>
              <a:buClr>
                <a:srgbClr val="FFE600"/>
              </a:buClr>
              <a:buSzPct val="110000"/>
            </a:pPr>
            <a:endParaRPr lang="en-US" sz="1600" dirty="0">
              <a:solidFill>
                <a:prstClr val="white"/>
              </a:solidFill>
              <a:latin typeface="EYInterstate Light" panose="02000506000000020004" pitchFamily="2" charset="0"/>
            </a:endParaRPr>
          </a:p>
        </p:txBody>
      </p:sp>
      <p:graphicFrame>
        <p:nvGraphicFramePr>
          <p:cNvPr id="54" name="Group 159">
            <a:extLst>
              <a:ext uri="{FF2B5EF4-FFF2-40B4-BE49-F238E27FC236}">
                <a16:creationId xmlns:a16="http://schemas.microsoft.com/office/drawing/2014/main" id="{25D2EA52-575E-8147-A840-F591CB27C7A2}"/>
              </a:ext>
            </a:extLst>
          </p:cNvPr>
          <p:cNvGraphicFramePr>
            <a:graphicFrameLocks/>
          </p:cNvGraphicFramePr>
          <p:nvPr>
            <p:extLst>
              <p:ext uri="{D42A27DB-BD31-4B8C-83A1-F6EECF244321}">
                <p14:modId xmlns:p14="http://schemas.microsoft.com/office/powerpoint/2010/main" val="4074838680"/>
              </p:ext>
            </p:extLst>
          </p:nvPr>
        </p:nvGraphicFramePr>
        <p:xfrm>
          <a:off x="2557539" y="1971921"/>
          <a:ext cx="6020404" cy="1717676"/>
        </p:xfrm>
        <a:graphic>
          <a:graphicData uri="http://schemas.openxmlformats.org/drawingml/2006/table">
            <a:tbl>
              <a:tblPr/>
              <a:tblGrid>
                <a:gridCol w="5045044">
                  <a:extLst>
                    <a:ext uri="{9D8B030D-6E8A-4147-A177-3AD203B41FA5}">
                      <a16:colId xmlns:a16="http://schemas.microsoft.com/office/drawing/2014/main" val="2408280080"/>
                    </a:ext>
                  </a:extLst>
                </a:gridCol>
                <a:gridCol w="975360">
                  <a:extLst>
                    <a:ext uri="{9D8B030D-6E8A-4147-A177-3AD203B41FA5}">
                      <a16:colId xmlns:a16="http://schemas.microsoft.com/office/drawing/2014/main" val="3498992365"/>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rPr>
                        <a:t>Enhances Usability</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2C973E"/>
                          </a:solidFill>
                          <a:latin typeface="Wingdings" pitchFamily="2" charset="2"/>
                        </a:rPr>
                        <a:t>J</a:t>
                      </a: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r h="46355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lvl="0" indent="-200254">
                        <a:spcBef>
                          <a:spcPct val="20000"/>
                        </a:spcBef>
                        <a:buClr>
                          <a:srgbClr val="FFE600"/>
                        </a:buClr>
                        <a:buSzPct val="110000"/>
                        <a:buFont typeface="EYInterstate Light" panose="02000506000000020004" pitchFamily="2" charset="0"/>
                        <a:buNone/>
                      </a:pPr>
                      <a:r>
                        <a:rPr lang="en-US" sz="1800" dirty="0">
                          <a:solidFill>
                            <a:prstClr val="white"/>
                          </a:solidFill>
                          <a:latin typeface="EYInterstate" panose="02000503020000020004"/>
                        </a:rPr>
                        <a:t>Causes difficulty, irritates or annoys</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1564995"/>
                  </a:ext>
                </a:extLst>
              </a:tr>
              <a:tr h="4111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rPr>
                        <a:t>Causes confusion, failure or disrupts tasks</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r h="4111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2"/>
                          </a:solidFill>
                          <a:effectLst/>
                          <a:latin typeface="EYInterstate" panose="02000503020000020004"/>
                          <a:cs typeface="Arial" panose="020B0604020202020204" pitchFamily="34" charset="0"/>
                        </a:rPr>
                        <a:t>Detracts visually</a:t>
                      </a:r>
                    </a:p>
                  </a:txBody>
                  <a:tcPr anchor="ctr" horzOverflow="overflow">
                    <a:lnL cap="flat">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AC98DB"/>
                          </a:solidFill>
                          <a:latin typeface="Wingdings" pitchFamily="2" charset="2"/>
                        </a:rPr>
                        <a:t>[</a:t>
                      </a:r>
                      <a:endParaRPr kumimoji="0" lang="en-GB" altLang="en-US" sz="1800" b="1" i="0" u="none" strike="noStrike" cap="none" normalizeH="0" baseline="0" dirty="0">
                        <a:ln>
                          <a:noFill/>
                        </a:ln>
                        <a:solidFill>
                          <a:srgbClr val="AC98DB"/>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95704377"/>
                  </a:ext>
                </a:extLst>
              </a:tr>
            </a:tbl>
          </a:graphicData>
        </a:graphic>
      </p:graphicFrame>
    </p:spTree>
    <p:extLst>
      <p:ext uri="{BB962C8B-B14F-4D97-AF65-F5344CB8AC3E}">
        <p14:creationId xmlns:p14="http://schemas.microsoft.com/office/powerpoint/2010/main" val="294026940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General: Data Tables </a:t>
              </a:r>
              <a:endParaRPr lang="en-US" sz="1799" b="0" dirty="0">
                <a:solidFill>
                  <a:srgbClr val="FFE600"/>
                </a:solidFill>
                <a:latin typeface="EYInterstate" panose="02000503020000020004" pitchFamily="2" charset="0"/>
              </a:endParaRPr>
            </a:p>
          </p:txBody>
        </p:sp>
      </p:grpSp>
      <p:sp>
        <p:nvSpPr>
          <p:cNvPr id="8" name="Rectangle 7">
            <a:extLst>
              <a:ext uri="{FF2B5EF4-FFF2-40B4-BE49-F238E27FC236}">
                <a16:creationId xmlns:a16="http://schemas.microsoft.com/office/drawing/2014/main" id="{53708B91-94FC-4A93-877C-C9EB9409C3F7}"/>
              </a:ext>
            </a:extLst>
          </p:cNvPr>
          <p:cNvSpPr/>
          <p:nvPr/>
        </p:nvSpPr>
        <p:spPr>
          <a:xfrm>
            <a:off x="216158" y="1003780"/>
            <a:ext cx="11409840" cy="5279408"/>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5" name="Group 159">
            <a:extLst>
              <a:ext uri="{FF2B5EF4-FFF2-40B4-BE49-F238E27FC236}">
                <a16:creationId xmlns:a16="http://schemas.microsoft.com/office/drawing/2014/main" id="{97EA5B82-29F6-4543-A59C-CBAAE0699D87}"/>
              </a:ext>
            </a:extLst>
          </p:cNvPr>
          <p:cNvGraphicFramePr>
            <a:graphicFrameLocks/>
          </p:cNvGraphicFramePr>
          <p:nvPr>
            <p:extLst>
              <p:ext uri="{D42A27DB-BD31-4B8C-83A1-F6EECF244321}">
                <p14:modId xmlns:p14="http://schemas.microsoft.com/office/powerpoint/2010/main" val="588872248"/>
              </p:ext>
            </p:extLst>
          </p:nvPr>
        </p:nvGraphicFramePr>
        <p:xfrm>
          <a:off x="216157" y="3332057"/>
          <a:ext cx="11322758" cy="1286256"/>
        </p:xfrm>
        <a:graphic>
          <a:graphicData uri="http://schemas.openxmlformats.org/drawingml/2006/table">
            <a:tbl>
              <a:tblPr/>
              <a:tblGrid>
                <a:gridCol w="306357">
                  <a:extLst>
                    <a:ext uri="{9D8B030D-6E8A-4147-A177-3AD203B41FA5}">
                      <a16:colId xmlns:a16="http://schemas.microsoft.com/office/drawing/2014/main" val="3498992365"/>
                    </a:ext>
                  </a:extLst>
                </a:gridCol>
                <a:gridCol w="11016401">
                  <a:extLst>
                    <a:ext uri="{9D8B030D-6E8A-4147-A177-3AD203B41FA5}">
                      <a16:colId xmlns:a16="http://schemas.microsoft.com/office/drawing/2014/main" val="3524076609"/>
                    </a:ext>
                  </a:extLst>
                </a:gridCol>
              </a:tblGrid>
              <a:tr h="14510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UI Behavior: Inconsistent table interactions between pages (Users, Clients, Projects, Tools, Activities).  Some tables include clickable item labels while others have no clickable items outside the 3-dot menu control.</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UI Behavior: Table sort settings are not retained within session.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Task Support: Columns may not be in the most natural order for intended users, but they are not movable.</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Task Support: Search has no “clear” function. User must manually delete previously entered search criteria.</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bl>
          </a:graphicData>
        </a:graphic>
      </p:graphicFrame>
      <p:graphicFrame>
        <p:nvGraphicFramePr>
          <p:cNvPr id="17" name="Group 159">
            <a:extLst>
              <a:ext uri="{FF2B5EF4-FFF2-40B4-BE49-F238E27FC236}">
                <a16:creationId xmlns:a16="http://schemas.microsoft.com/office/drawing/2014/main" id="{5EBBF3DD-1C3C-9848-BCF0-5523EC854734}"/>
              </a:ext>
            </a:extLst>
          </p:cNvPr>
          <p:cNvGraphicFramePr>
            <a:graphicFrameLocks/>
          </p:cNvGraphicFramePr>
          <p:nvPr>
            <p:extLst>
              <p:ext uri="{D42A27DB-BD31-4B8C-83A1-F6EECF244321}">
                <p14:modId xmlns:p14="http://schemas.microsoft.com/office/powerpoint/2010/main" val="2738949587"/>
              </p:ext>
            </p:extLst>
          </p:nvPr>
        </p:nvGraphicFramePr>
        <p:xfrm>
          <a:off x="216157" y="4675359"/>
          <a:ext cx="11322758" cy="1969008"/>
        </p:xfrm>
        <a:graphic>
          <a:graphicData uri="http://schemas.openxmlformats.org/drawingml/2006/table">
            <a:tbl>
              <a:tblPr/>
              <a:tblGrid>
                <a:gridCol w="306357">
                  <a:extLst>
                    <a:ext uri="{9D8B030D-6E8A-4147-A177-3AD203B41FA5}">
                      <a16:colId xmlns:a16="http://schemas.microsoft.com/office/drawing/2014/main" val="3498992365"/>
                    </a:ext>
                  </a:extLst>
                </a:gridCol>
                <a:gridCol w="11016401">
                  <a:extLst>
                    <a:ext uri="{9D8B030D-6E8A-4147-A177-3AD203B41FA5}">
                      <a16:colId xmlns:a16="http://schemas.microsoft.com/office/drawing/2014/main" val="3524076609"/>
                    </a:ext>
                  </a:extLst>
                </a:gridCol>
              </a:tblGrid>
              <a:tr h="509542">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Consider making all tables consistent with rows clickable (the entire row). This action will perform the data table object’s default or primary action. Two options to consider: 1. Single click or tap performs the primary action associated with the object. 2. Single click/tap highlights the row while double click/tap performs the primary action associated with the object. </a:t>
                      </a: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If objects are currently displayed in a table that have no associated primary action, consider updating the display to </a:t>
                      </a:r>
                      <a:r>
                        <a:rPr kumimoji="0" lang="en-US" altLang="en-US" sz="1400" b="0" i="1"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not</a:t>
                      </a: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 use a table for these areas (i.e. Activities).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retaining user selected sort settings per data table within session.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allowing for reordering of columns or add/remove columns.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adding an [X] clear function to all Search bar areas to clear text entry via single click.</a:t>
                      </a:r>
                      <a:endPar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396739995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General: Calls to Action</a:t>
              </a:r>
              <a:endParaRPr lang="en-US" sz="1799" b="0" dirty="0">
                <a:solidFill>
                  <a:srgbClr val="FFE600"/>
                </a:solidFill>
                <a:latin typeface="EYInterstate" panose="02000503020000020004" pitchFamily="2" charset="0"/>
              </a:endParaRPr>
            </a:p>
          </p:txBody>
        </p:sp>
      </p:grpSp>
      <p:sp>
        <p:nvSpPr>
          <p:cNvPr id="8" name="Rectangle 7">
            <a:extLst>
              <a:ext uri="{FF2B5EF4-FFF2-40B4-BE49-F238E27FC236}">
                <a16:creationId xmlns:a16="http://schemas.microsoft.com/office/drawing/2014/main" id="{53708B91-94FC-4A93-877C-C9EB9409C3F7}"/>
              </a:ext>
            </a:extLst>
          </p:cNvPr>
          <p:cNvSpPr/>
          <p:nvPr/>
        </p:nvSpPr>
        <p:spPr>
          <a:xfrm>
            <a:off x="216158" y="1003779"/>
            <a:ext cx="11409840" cy="5771481"/>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5" name="Group 159">
            <a:extLst>
              <a:ext uri="{FF2B5EF4-FFF2-40B4-BE49-F238E27FC236}">
                <a16:creationId xmlns:a16="http://schemas.microsoft.com/office/drawing/2014/main" id="{97EA5B82-29F6-4543-A59C-CBAAE0699D87}"/>
              </a:ext>
            </a:extLst>
          </p:cNvPr>
          <p:cNvGraphicFramePr>
            <a:graphicFrameLocks/>
          </p:cNvGraphicFramePr>
          <p:nvPr>
            <p:extLst>
              <p:ext uri="{D42A27DB-BD31-4B8C-83A1-F6EECF244321}">
                <p14:modId xmlns:p14="http://schemas.microsoft.com/office/powerpoint/2010/main" val="3796463670"/>
              </p:ext>
            </p:extLst>
          </p:nvPr>
        </p:nvGraphicFramePr>
        <p:xfrm>
          <a:off x="320657" y="4029394"/>
          <a:ext cx="8466292" cy="1139952"/>
        </p:xfrm>
        <a:graphic>
          <a:graphicData uri="http://schemas.openxmlformats.org/drawingml/2006/table">
            <a:tbl>
              <a:tblPr/>
              <a:tblGrid>
                <a:gridCol w="416991">
                  <a:extLst>
                    <a:ext uri="{9D8B030D-6E8A-4147-A177-3AD203B41FA5}">
                      <a16:colId xmlns:a16="http://schemas.microsoft.com/office/drawing/2014/main" val="3498992365"/>
                    </a:ext>
                  </a:extLst>
                </a:gridCol>
                <a:gridCol w="8049301">
                  <a:extLst>
                    <a:ext uri="{9D8B030D-6E8A-4147-A177-3AD203B41FA5}">
                      <a16:colId xmlns:a16="http://schemas.microsoft.com/office/drawing/2014/main" val="3524076609"/>
                    </a:ext>
                  </a:extLst>
                </a:gridCol>
              </a:tblGrid>
              <a:tr h="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Terminology: CTAs that perform the same function have different labels (Update vs. Save).</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81276081"/>
                  </a:ext>
                </a:extLst>
              </a:tr>
              <a:tr h="14510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lang="en-US" sz="1400" b="0" i="0" dirty="0">
                          <a:solidFill>
                            <a:schemeClr val="tx2"/>
                          </a:solidFill>
                          <a:latin typeface="EYInterstate Light" panose="02000506000000020004" pitchFamily="2" charset="0"/>
                        </a:rPr>
                        <a:t>Task Support: Keyboard mapping is not present for primary CTAs across the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lang="en-US" sz="1400" b="0" i="0" dirty="0">
                          <a:solidFill>
                            <a:schemeClr val="tx2"/>
                          </a:solidFill>
                          <a:latin typeface="EYInterstate Light" panose="02000506000000020004" pitchFamily="2" charset="0"/>
                        </a:rPr>
                        <a:t>UI Behavior: Inconsistent enabling of CTAs based upon user input or update. Some are enabled by default when no data entry has been performed.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2658186"/>
                  </a:ext>
                </a:extLst>
              </a:tr>
            </a:tbl>
          </a:graphicData>
        </a:graphic>
      </p:graphicFrame>
      <p:graphicFrame>
        <p:nvGraphicFramePr>
          <p:cNvPr id="17" name="Group 159">
            <a:extLst>
              <a:ext uri="{FF2B5EF4-FFF2-40B4-BE49-F238E27FC236}">
                <a16:creationId xmlns:a16="http://schemas.microsoft.com/office/drawing/2014/main" id="{5EBBF3DD-1C3C-9848-BCF0-5523EC854734}"/>
              </a:ext>
            </a:extLst>
          </p:cNvPr>
          <p:cNvGraphicFramePr>
            <a:graphicFrameLocks/>
          </p:cNvGraphicFramePr>
          <p:nvPr>
            <p:extLst>
              <p:ext uri="{D42A27DB-BD31-4B8C-83A1-F6EECF244321}">
                <p14:modId xmlns:p14="http://schemas.microsoft.com/office/powerpoint/2010/main" val="2819366199"/>
              </p:ext>
            </p:extLst>
          </p:nvPr>
        </p:nvGraphicFramePr>
        <p:xfrm>
          <a:off x="301528" y="5259407"/>
          <a:ext cx="8485421" cy="1286256"/>
        </p:xfrm>
        <a:graphic>
          <a:graphicData uri="http://schemas.openxmlformats.org/drawingml/2006/table">
            <a:tbl>
              <a:tblPr/>
              <a:tblGrid>
                <a:gridCol w="436990">
                  <a:extLst>
                    <a:ext uri="{9D8B030D-6E8A-4147-A177-3AD203B41FA5}">
                      <a16:colId xmlns:a16="http://schemas.microsoft.com/office/drawing/2014/main" val="3498992365"/>
                    </a:ext>
                  </a:extLst>
                </a:gridCol>
                <a:gridCol w="8048431">
                  <a:extLst>
                    <a:ext uri="{9D8B030D-6E8A-4147-A177-3AD203B41FA5}">
                      <a16:colId xmlns:a16="http://schemas.microsoft.com/office/drawing/2014/main" val="3524076609"/>
                    </a:ext>
                  </a:extLst>
                </a:gridCol>
              </a:tblGrid>
              <a:tr h="524551">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Update CTAs to employ consistent labeling where the function is the same.</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In all areas where a primary call to action appears (i.e. Save, Next, etc.), the primary CTA should always be mapped to the keyboard Enter/Return key.</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Ensure all CTA enabling is based upon required data entry or data update.</a:t>
                      </a:r>
                      <a:endPar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pic>
        <p:nvPicPr>
          <p:cNvPr id="22" name="Picture 21">
            <a:extLst>
              <a:ext uri="{FF2B5EF4-FFF2-40B4-BE49-F238E27FC236}">
                <a16:creationId xmlns:a16="http://schemas.microsoft.com/office/drawing/2014/main" id="{B28CC9C4-4BCA-B041-B00E-16BB1301E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626" y="1060062"/>
            <a:ext cx="3605237" cy="2879271"/>
          </a:xfrm>
          <a:prstGeom prst="rect">
            <a:avLst/>
          </a:prstGeom>
        </p:spPr>
      </p:pic>
      <p:pic>
        <p:nvPicPr>
          <p:cNvPr id="23" name="Picture 22">
            <a:extLst>
              <a:ext uri="{FF2B5EF4-FFF2-40B4-BE49-F238E27FC236}">
                <a16:creationId xmlns:a16="http://schemas.microsoft.com/office/drawing/2014/main" id="{5D477BC5-31D8-A44F-B70D-566B439FB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4155" y="4400526"/>
            <a:ext cx="2355287" cy="1286255"/>
          </a:xfrm>
          <a:prstGeom prst="rect">
            <a:avLst/>
          </a:prstGeom>
        </p:spPr>
      </p:pic>
    </p:spTree>
    <p:extLst>
      <p:ext uri="{BB962C8B-B14F-4D97-AF65-F5344CB8AC3E}">
        <p14:creationId xmlns:p14="http://schemas.microsoft.com/office/powerpoint/2010/main" val="191290021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General: Imagery and Iconography</a:t>
              </a:r>
              <a:endParaRPr lang="en-US" sz="1799" b="0" dirty="0">
                <a:solidFill>
                  <a:srgbClr val="FFE600"/>
                </a:solidFill>
                <a:latin typeface="EYInterstate" panose="02000503020000020004" pitchFamily="2" charset="0"/>
              </a:endParaRPr>
            </a:p>
          </p:txBody>
        </p:sp>
      </p:grpSp>
      <p:sp>
        <p:nvSpPr>
          <p:cNvPr id="8" name="Rectangle 7">
            <a:extLst>
              <a:ext uri="{FF2B5EF4-FFF2-40B4-BE49-F238E27FC236}">
                <a16:creationId xmlns:a16="http://schemas.microsoft.com/office/drawing/2014/main" id="{53708B91-94FC-4A93-877C-C9EB9409C3F7}"/>
              </a:ext>
            </a:extLst>
          </p:cNvPr>
          <p:cNvSpPr/>
          <p:nvPr/>
        </p:nvSpPr>
        <p:spPr>
          <a:xfrm>
            <a:off x="216158" y="1003779"/>
            <a:ext cx="11409840" cy="574129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5" name="Group 159">
            <a:extLst>
              <a:ext uri="{FF2B5EF4-FFF2-40B4-BE49-F238E27FC236}">
                <a16:creationId xmlns:a16="http://schemas.microsoft.com/office/drawing/2014/main" id="{97EA5B82-29F6-4543-A59C-CBAAE0699D87}"/>
              </a:ext>
            </a:extLst>
          </p:cNvPr>
          <p:cNvGraphicFramePr>
            <a:graphicFrameLocks/>
          </p:cNvGraphicFramePr>
          <p:nvPr>
            <p:extLst>
              <p:ext uri="{D42A27DB-BD31-4B8C-83A1-F6EECF244321}">
                <p14:modId xmlns:p14="http://schemas.microsoft.com/office/powerpoint/2010/main" val="158249678"/>
              </p:ext>
            </p:extLst>
          </p:nvPr>
        </p:nvGraphicFramePr>
        <p:xfrm>
          <a:off x="304093" y="3124416"/>
          <a:ext cx="10964797" cy="1139952"/>
        </p:xfrm>
        <a:graphic>
          <a:graphicData uri="http://schemas.openxmlformats.org/drawingml/2006/table">
            <a:tbl>
              <a:tblPr/>
              <a:tblGrid>
                <a:gridCol w="540050">
                  <a:extLst>
                    <a:ext uri="{9D8B030D-6E8A-4147-A177-3AD203B41FA5}">
                      <a16:colId xmlns:a16="http://schemas.microsoft.com/office/drawing/2014/main" val="3498992365"/>
                    </a:ext>
                  </a:extLst>
                </a:gridCol>
                <a:gridCol w="10424747">
                  <a:extLst>
                    <a:ext uri="{9D8B030D-6E8A-4147-A177-3AD203B41FA5}">
                      <a16:colId xmlns:a16="http://schemas.microsoft.com/office/drawing/2014/main" val="3524076609"/>
                    </a:ext>
                  </a:extLst>
                </a:gridCol>
              </a:tblGrid>
              <a:tr h="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Presentation: Iconography is inconsistent in function, does not convey clear meaning and is not accompanied by text.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The “Launch” icon results in a different interaction depending upon context - Launch Activity vs. Launch Tool. The same is true of “Edit” – Edit Client or User vs. Edit Project.</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81276081"/>
                  </a:ext>
                </a:extLst>
              </a:tr>
              <a:tr h="14510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AC98DB"/>
                          </a:solidFill>
                          <a:latin typeface="Wingdings" pitchFamily="2" charset="2"/>
                        </a:rPr>
                        <a:t>[</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3"/>
                        <a:tabLst/>
                        <a:defRPr/>
                      </a:pPr>
                      <a:r>
                        <a:rPr lang="en-US" sz="1400" b="0" i="0" dirty="0">
                          <a:solidFill>
                            <a:schemeClr val="tx2"/>
                          </a:solidFill>
                          <a:latin typeface="EYInterstate Light" panose="02000506000000020004" pitchFamily="2" charset="0"/>
                        </a:rPr>
                        <a:t>Presentation: Some Tool related imagery appears only in the Create Activity area of the application but is not extended beyond.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2658186"/>
                  </a:ext>
                </a:extLst>
              </a:tr>
            </a:tbl>
          </a:graphicData>
        </a:graphic>
      </p:graphicFrame>
      <p:graphicFrame>
        <p:nvGraphicFramePr>
          <p:cNvPr id="17" name="Group 159">
            <a:extLst>
              <a:ext uri="{FF2B5EF4-FFF2-40B4-BE49-F238E27FC236}">
                <a16:creationId xmlns:a16="http://schemas.microsoft.com/office/drawing/2014/main" id="{5EBBF3DD-1C3C-9848-BCF0-5523EC854734}"/>
              </a:ext>
            </a:extLst>
          </p:cNvPr>
          <p:cNvGraphicFramePr>
            <a:graphicFrameLocks/>
          </p:cNvGraphicFramePr>
          <p:nvPr>
            <p:extLst>
              <p:ext uri="{D42A27DB-BD31-4B8C-83A1-F6EECF244321}">
                <p14:modId xmlns:p14="http://schemas.microsoft.com/office/powerpoint/2010/main" val="2078578700"/>
              </p:ext>
            </p:extLst>
          </p:nvPr>
        </p:nvGraphicFramePr>
        <p:xfrm>
          <a:off x="311948" y="4541562"/>
          <a:ext cx="10956942" cy="2139696"/>
        </p:xfrm>
        <a:graphic>
          <a:graphicData uri="http://schemas.openxmlformats.org/drawingml/2006/table">
            <a:tbl>
              <a:tblPr/>
              <a:tblGrid>
                <a:gridCol w="527149">
                  <a:extLst>
                    <a:ext uri="{9D8B030D-6E8A-4147-A177-3AD203B41FA5}">
                      <a16:colId xmlns:a16="http://schemas.microsoft.com/office/drawing/2014/main" val="3498992365"/>
                    </a:ext>
                  </a:extLst>
                </a:gridCol>
                <a:gridCol w="10429793">
                  <a:extLst>
                    <a:ext uri="{9D8B030D-6E8A-4147-A177-3AD203B41FA5}">
                      <a16:colId xmlns:a16="http://schemas.microsoft.com/office/drawing/2014/main" val="3524076609"/>
                    </a:ext>
                  </a:extLst>
                </a:gridCol>
              </a:tblGrid>
              <a:tr h="509542">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Consider that "Universal" icons are rare. Icons tend to be ambiguous and should be presented with a text label when possible (without any interaction from the user). Hover should not be the only method to understand an icon’s function as it’s not possible to “hover” in mobile contexts.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"Launch" and “Edit” actions should be consistent in function. If actions are different across pages for Launch, consider introducing another icon. Also, the word "Launch" itself may be ambiguous to the user. Consider changing this label to reflect the action directly (i.e. "Access Tool" or "Open Activity")</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Use of imagery can be powerful, but can also be distracting if not employed consistently or with clear meaning. Consider extending the use of tools imagery or eliminating it as a one-off within the wizard flow.</a:t>
                      </a:r>
                      <a:endPar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pic>
        <p:nvPicPr>
          <p:cNvPr id="7" name="Picture 6">
            <a:extLst>
              <a:ext uri="{FF2B5EF4-FFF2-40B4-BE49-F238E27FC236}">
                <a16:creationId xmlns:a16="http://schemas.microsoft.com/office/drawing/2014/main" id="{1513F320-0966-E04D-993D-84E836BD92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984" y="1636876"/>
            <a:ext cx="1154152" cy="569771"/>
          </a:xfrm>
          <a:prstGeom prst="rect">
            <a:avLst/>
          </a:prstGeom>
        </p:spPr>
      </p:pic>
      <p:pic>
        <p:nvPicPr>
          <p:cNvPr id="10" name="Picture 9">
            <a:extLst>
              <a:ext uri="{FF2B5EF4-FFF2-40B4-BE49-F238E27FC236}">
                <a16:creationId xmlns:a16="http://schemas.microsoft.com/office/drawing/2014/main" id="{168E9A2C-7F33-7A4C-8A48-7B4E25407E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8901" y="1140864"/>
            <a:ext cx="2948000" cy="335000"/>
          </a:xfrm>
          <a:prstGeom prst="rect">
            <a:avLst/>
          </a:prstGeom>
        </p:spPr>
      </p:pic>
      <p:pic>
        <p:nvPicPr>
          <p:cNvPr id="12" name="Picture 11">
            <a:extLst>
              <a:ext uri="{FF2B5EF4-FFF2-40B4-BE49-F238E27FC236}">
                <a16:creationId xmlns:a16="http://schemas.microsoft.com/office/drawing/2014/main" id="{7A83F65E-A9C7-2A46-A89E-BC4D0FE86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8216" y="1637068"/>
            <a:ext cx="877129" cy="335922"/>
          </a:xfrm>
          <a:prstGeom prst="rect">
            <a:avLst/>
          </a:prstGeom>
        </p:spPr>
      </p:pic>
      <p:pic>
        <p:nvPicPr>
          <p:cNvPr id="18" name="Picture 17">
            <a:extLst>
              <a:ext uri="{FF2B5EF4-FFF2-40B4-BE49-F238E27FC236}">
                <a16:creationId xmlns:a16="http://schemas.microsoft.com/office/drawing/2014/main" id="{343E509B-9008-0A4F-A8CA-2FF66271D2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8540" y="1054987"/>
            <a:ext cx="1701800" cy="1079500"/>
          </a:xfrm>
          <a:prstGeom prst="rect">
            <a:avLst/>
          </a:prstGeom>
        </p:spPr>
      </p:pic>
      <p:pic>
        <p:nvPicPr>
          <p:cNvPr id="24" name="Picture 23">
            <a:extLst>
              <a:ext uri="{FF2B5EF4-FFF2-40B4-BE49-F238E27FC236}">
                <a16:creationId xmlns:a16="http://schemas.microsoft.com/office/drawing/2014/main" id="{45DDF3E5-A878-7C40-9010-E924988CCF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1979" y="1054070"/>
            <a:ext cx="4102100" cy="1968500"/>
          </a:xfrm>
          <a:prstGeom prst="rect">
            <a:avLst/>
          </a:prstGeom>
        </p:spPr>
      </p:pic>
    </p:spTree>
    <p:extLst>
      <p:ext uri="{BB962C8B-B14F-4D97-AF65-F5344CB8AC3E}">
        <p14:creationId xmlns:p14="http://schemas.microsoft.com/office/powerpoint/2010/main" val="323362545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General: System Message Handling</a:t>
              </a:r>
              <a:endParaRPr lang="en-US" sz="1799" b="0" dirty="0">
                <a:solidFill>
                  <a:srgbClr val="FFE600"/>
                </a:solidFill>
                <a:latin typeface="EYInterstate" panose="02000503020000020004" pitchFamily="2" charset="0"/>
              </a:endParaRPr>
            </a:p>
          </p:txBody>
        </p:sp>
      </p:grpSp>
      <p:sp>
        <p:nvSpPr>
          <p:cNvPr id="8" name="Rectangle 7">
            <a:extLst>
              <a:ext uri="{FF2B5EF4-FFF2-40B4-BE49-F238E27FC236}">
                <a16:creationId xmlns:a16="http://schemas.microsoft.com/office/drawing/2014/main" id="{53708B91-94FC-4A93-877C-C9EB9409C3F7}"/>
              </a:ext>
            </a:extLst>
          </p:cNvPr>
          <p:cNvSpPr/>
          <p:nvPr/>
        </p:nvSpPr>
        <p:spPr>
          <a:xfrm>
            <a:off x="216158" y="1003779"/>
            <a:ext cx="11409840" cy="5741297"/>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5" name="Group 159">
            <a:extLst>
              <a:ext uri="{FF2B5EF4-FFF2-40B4-BE49-F238E27FC236}">
                <a16:creationId xmlns:a16="http://schemas.microsoft.com/office/drawing/2014/main" id="{97EA5B82-29F6-4543-A59C-CBAAE0699D87}"/>
              </a:ext>
            </a:extLst>
          </p:cNvPr>
          <p:cNvGraphicFramePr>
            <a:graphicFrameLocks/>
          </p:cNvGraphicFramePr>
          <p:nvPr>
            <p:extLst>
              <p:ext uri="{D42A27DB-BD31-4B8C-83A1-F6EECF244321}">
                <p14:modId xmlns:p14="http://schemas.microsoft.com/office/powerpoint/2010/main" val="893108818"/>
              </p:ext>
            </p:extLst>
          </p:nvPr>
        </p:nvGraphicFramePr>
        <p:xfrm>
          <a:off x="304094" y="975356"/>
          <a:ext cx="5974786" cy="2444496"/>
        </p:xfrm>
        <a:graphic>
          <a:graphicData uri="http://schemas.openxmlformats.org/drawingml/2006/table">
            <a:tbl>
              <a:tblPr/>
              <a:tblGrid>
                <a:gridCol w="285269">
                  <a:extLst>
                    <a:ext uri="{9D8B030D-6E8A-4147-A177-3AD203B41FA5}">
                      <a16:colId xmlns:a16="http://schemas.microsoft.com/office/drawing/2014/main" val="3498992365"/>
                    </a:ext>
                  </a:extLst>
                </a:gridCol>
                <a:gridCol w="5689517">
                  <a:extLst>
                    <a:ext uri="{9D8B030D-6E8A-4147-A177-3AD203B41FA5}">
                      <a16:colId xmlns:a16="http://schemas.microsoft.com/office/drawing/2014/main" val="3524076609"/>
                    </a:ext>
                  </a:extLst>
                </a:gridCol>
              </a:tblGrid>
              <a:tr h="1418901">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Presentation: System Messages (Error, Success) are displayed atop and cover the UI display, individually, and without a specific page message area or format.</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When messages are displayed they are dismissed automatically without user interaction.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Error messages do not contain sufficient data to aid with error recovery.</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Success messages do not convey concise meaning.</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81276081"/>
                  </a:ext>
                </a:extLst>
              </a:tr>
              <a:tr h="17678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AC98DB"/>
                          </a:solidFill>
                          <a:latin typeface="Wingdings" pitchFamily="2" charset="2"/>
                        </a:rPr>
                        <a:t>[</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5"/>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Presentation: Messaging may result in numerous messages appearing with varying information and/or a combination of error and success.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2658186"/>
                  </a:ext>
                </a:extLst>
              </a:tr>
            </a:tbl>
          </a:graphicData>
        </a:graphic>
      </p:graphicFrame>
      <p:graphicFrame>
        <p:nvGraphicFramePr>
          <p:cNvPr id="17" name="Group 159">
            <a:extLst>
              <a:ext uri="{FF2B5EF4-FFF2-40B4-BE49-F238E27FC236}">
                <a16:creationId xmlns:a16="http://schemas.microsoft.com/office/drawing/2014/main" id="{5EBBF3DD-1C3C-9848-BCF0-5523EC854734}"/>
              </a:ext>
            </a:extLst>
          </p:cNvPr>
          <p:cNvGraphicFramePr>
            <a:graphicFrameLocks/>
          </p:cNvGraphicFramePr>
          <p:nvPr>
            <p:extLst>
              <p:ext uri="{D42A27DB-BD31-4B8C-83A1-F6EECF244321}">
                <p14:modId xmlns:p14="http://schemas.microsoft.com/office/powerpoint/2010/main" val="3968081885"/>
              </p:ext>
            </p:extLst>
          </p:nvPr>
        </p:nvGraphicFramePr>
        <p:xfrm>
          <a:off x="304094" y="3666323"/>
          <a:ext cx="6001759" cy="3078480"/>
        </p:xfrm>
        <a:graphic>
          <a:graphicData uri="http://schemas.openxmlformats.org/drawingml/2006/table">
            <a:tbl>
              <a:tblPr/>
              <a:tblGrid>
                <a:gridCol w="288751">
                  <a:extLst>
                    <a:ext uri="{9D8B030D-6E8A-4147-A177-3AD203B41FA5}">
                      <a16:colId xmlns:a16="http://schemas.microsoft.com/office/drawing/2014/main" val="3498992365"/>
                    </a:ext>
                  </a:extLst>
                </a:gridCol>
                <a:gridCol w="5713008">
                  <a:extLst>
                    <a:ext uri="{9D8B030D-6E8A-4147-A177-3AD203B41FA5}">
                      <a16:colId xmlns:a16="http://schemas.microsoft.com/office/drawing/2014/main" val="3524076609"/>
                    </a:ext>
                  </a:extLst>
                </a:gridCol>
              </a:tblGrid>
              <a:tr h="416361">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Consider creating a unified message display area where all message types are displayed.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This may be a system bug. However, </a:t>
                      </a:r>
                      <a:r>
                        <a:rPr lang="en-US" sz="1400" b="0" i="0" dirty="0">
                          <a:solidFill>
                            <a:schemeClr val="tx2"/>
                          </a:solidFill>
                          <a:latin typeface="EYInterstate Light" panose="02000506000000020004" pitchFamily="2" charset="0"/>
                        </a:rPr>
                        <a:t>Messages should be "sticky" for any display that contains an Error or Warning. Success messages do not necessarily require user interaction to dismiss.</a:t>
                      </a:r>
                      <a:endPar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rewriting all error messaging to ensure they aid the user in recovery from the reported error.</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rewriting all success messaging to ensure they are clear and concise in meaning.</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US"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Multiple message handling should be considered as part of the overall unified message display design and handle multiple message types gracefully. </a:t>
                      </a:r>
                      <a:endPar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293163114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Top Level Organization</a:t>
              </a:r>
            </a:p>
          </p:txBody>
        </p:sp>
      </p:grpSp>
      <p:sp>
        <p:nvSpPr>
          <p:cNvPr id="8" name="Rectangle 7">
            <a:extLst>
              <a:ext uri="{FF2B5EF4-FFF2-40B4-BE49-F238E27FC236}">
                <a16:creationId xmlns:a16="http://schemas.microsoft.com/office/drawing/2014/main" id="{53708B91-94FC-4A93-877C-C9EB9409C3F7}"/>
              </a:ext>
            </a:extLst>
          </p:cNvPr>
          <p:cNvSpPr/>
          <p:nvPr/>
        </p:nvSpPr>
        <p:spPr>
          <a:xfrm>
            <a:off x="566003" y="995555"/>
            <a:ext cx="11018423" cy="5279408"/>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sp>
        <p:nvSpPr>
          <p:cNvPr id="9" name="Rectangle 8">
            <a:extLst>
              <a:ext uri="{FF2B5EF4-FFF2-40B4-BE49-F238E27FC236}">
                <a16:creationId xmlns:a16="http://schemas.microsoft.com/office/drawing/2014/main" id="{08360054-D40F-40CC-AF71-D90E458BCC95}"/>
              </a:ext>
            </a:extLst>
          </p:cNvPr>
          <p:cNvSpPr>
            <a:spLocks/>
          </p:cNvSpPr>
          <p:nvPr/>
        </p:nvSpPr>
        <p:spPr>
          <a:xfrm>
            <a:off x="852035" y="1060062"/>
            <a:ext cx="3568763" cy="279837"/>
          </a:xfrm>
          <a:prstGeom prst="rect">
            <a:avLst/>
          </a:prstGeom>
          <a:noFill/>
          <a:ln>
            <a:noFill/>
          </a:ln>
        </p:spPr>
        <p:txBody>
          <a:bodyPr wrap="square" lIns="0" tIns="0" rIns="0" bIns="0" anchor="t" anchorCtr="0">
            <a:noAutofit/>
          </a:bodyPr>
          <a:lstStyle/>
          <a:p>
            <a:pPr marL="0" lvl="3" defTabSz="781042">
              <a:spcAft>
                <a:spcPts val="600"/>
              </a:spcAft>
              <a:buClr>
                <a:srgbClr val="808080"/>
              </a:buClr>
              <a:buSzPct val="70000"/>
            </a:pPr>
            <a:endParaRPr lang="en-US" sz="1599" dirty="0">
              <a:solidFill>
                <a:srgbClr val="FFFFFF"/>
              </a:solidFill>
              <a:latin typeface="EYInterstate" panose="02000503020000020004" pitchFamily="2" charset="0"/>
            </a:endParaRPr>
          </a:p>
          <a:p>
            <a:pPr marL="0" lvl="3" defTabSz="781042">
              <a:spcAft>
                <a:spcPts val="600"/>
              </a:spcAft>
              <a:buClr>
                <a:srgbClr val="808080"/>
              </a:buClr>
              <a:buSzPct val="70000"/>
            </a:pPr>
            <a:endParaRPr lang="en-US" sz="1599" dirty="0">
              <a:solidFill>
                <a:srgbClr val="FFFFFF"/>
              </a:solidFill>
              <a:latin typeface="EYInterstate" panose="02000503020000020004" pitchFamily="2" charset="0"/>
            </a:endParaRPr>
          </a:p>
          <a:p>
            <a:pPr marL="0" lvl="3" defTabSz="781042">
              <a:spcAft>
                <a:spcPts val="600"/>
              </a:spcAft>
              <a:buClr>
                <a:srgbClr val="808080"/>
              </a:buClr>
              <a:buSzPct val="70000"/>
            </a:pPr>
            <a:endParaRPr lang="en-US" sz="1599" dirty="0">
              <a:solidFill>
                <a:srgbClr val="FFFFFF"/>
              </a:solidFill>
              <a:latin typeface="EYInterstate" panose="02000503020000020004" pitchFamily="2" charset="0"/>
            </a:endParaRPr>
          </a:p>
          <a:p>
            <a:pPr marL="0" lvl="3" defTabSz="781042">
              <a:spcAft>
                <a:spcPts val="600"/>
              </a:spcAft>
              <a:buClr>
                <a:srgbClr val="808080"/>
              </a:buClr>
              <a:buSzPct val="70000"/>
            </a:pPr>
            <a:endParaRPr lang="en-US" sz="1599" dirty="0">
              <a:solidFill>
                <a:srgbClr val="FFFFFF"/>
              </a:solidFill>
              <a:latin typeface="EYInterstate" panose="02000503020000020004" pitchFamily="2" charset="0"/>
            </a:endParaRPr>
          </a:p>
        </p:txBody>
      </p:sp>
      <p:sp>
        <p:nvSpPr>
          <p:cNvPr id="10" name="TextBox 9">
            <a:extLst>
              <a:ext uri="{FF2B5EF4-FFF2-40B4-BE49-F238E27FC236}">
                <a16:creationId xmlns:a16="http://schemas.microsoft.com/office/drawing/2014/main" id="{450A7687-DB7E-4413-99D5-920FCD0F90FF}"/>
              </a:ext>
            </a:extLst>
          </p:cNvPr>
          <p:cNvSpPr txBox="1">
            <a:spLocks/>
          </p:cNvSpPr>
          <p:nvPr/>
        </p:nvSpPr>
        <p:spPr>
          <a:xfrm>
            <a:off x="636096" y="1318320"/>
            <a:ext cx="3844050" cy="1117605"/>
          </a:xfrm>
          <a:prstGeom prst="rect">
            <a:avLst/>
          </a:prstGeom>
          <a:noFill/>
          <a:ln>
            <a:noFill/>
          </a:ln>
        </p:spPr>
        <p:txBody>
          <a:bodyPr wrap="square" lIns="0" tIns="0" rIns="0" bIns="0" rtlCol="0">
            <a:noAutofit/>
          </a:bodyPr>
          <a:lstStyle/>
          <a:p>
            <a:pPr marL="431568" lvl="1" indent="-215784" defTabSz="913943">
              <a:spcBef>
                <a:spcPts val="200"/>
              </a:spcBef>
              <a:spcAft>
                <a:spcPts val="200"/>
              </a:spcAft>
              <a:buClr>
                <a:srgbClr val="FFD200"/>
              </a:buClr>
              <a:buSzPct val="70000"/>
              <a:buFont typeface="Arial" panose="020B0604020202020204" pitchFamily="34" charset="0"/>
              <a:buChar char="►"/>
            </a:pPr>
            <a:endParaRPr lang="en-US" sz="1099" dirty="0">
              <a:solidFill>
                <a:srgbClr val="FFFFFF"/>
              </a:solidFill>
              <a:latin typeface="EYInterstate Light" panose="02000506000000020004" pitchFamily="2" charset="0"/>
            </a:endParaRPr>
          </a:p>
          <a:p>
            <a:pPr marL="431568" lvl="1" indent="-215784" defTabSz="913943">
              <a:spcBef>
                <a:spcPts val="200"/>
              </a:spcBef>
              <a:spcAft>
                <a:spcPts val="200"/>
              </a:spcAft>
              <a:buClr>
                <a:srgbClr val="FFD200"/>
              </a:buClr>
              <a:buSzPct val="70000"/>
              <a:buFont typeface="Arial" panose="020B0604020202020204" pitchFamily="34" charset="0"/>
              <a:buChar char="►"/>
            </a:pPr>
            <a:endParaRPr lang="en-US" sz="1099" dirty="0">
              <a:solidFill>
                <a:srgbClr val="FFFFFF"/>
              </a:solidFill>
              <a:latin typeface="EYInterstate Light" panose="02000506000000020004" pitchFamily="2" charset="0"/>
            </a:endParaRPr>
          </a:p>
          <a:p>
            <a:pPr marL="431568" lvl="1" indent="-215784" defTabSz="913943">
              <a:spcBef>
                <a:spcPts val="200"/>
              </a:spcBef>
              <a:spcAft>
                <a:spcPts val="200"/>
              </a:spcAft>
              <a:buClr>
                <a:srgbClr val="FFD200"/>
              </a:buClr>
              <a:buSzPct val="70000"/>
              <a:buFont typeface="Arial" panose="020B0604020202020204" pitchFamily="34" charset="0"/>
              <a:buChar char="►"/>
            </a:pPr>
            <a:endParaRPr lang="en-US" sz="1099" dirty="0">
              <a:solidFill>
                <a:srgbClr val="FFFFFF"/>
              </a:solidFill>
              <a:latin typeface="EYInterstate Light" panose="02000506000000020004" pitchFamily="2" charset="0"/>
            </a:endParaRPr>
          </a:p>
          <a:p>
            <a:pPr marL="215784" lvl="1" defTabSz="913943">
              <a:spcBef>
                <a:spcPts val="200"/>
              </a:spcBef>
              <a:spcAft>
                <a:spcPts val="200"/>
              </a:spcAft>
              <a:buClr>
                <a:srgbClr val="FFD200"/>
              </a:buClr>
              <a:buSzPct val="70000"/>
            </a:pPr>
            <a:endParaRPr lang="en-US" sz="1099" dirty="0">
              <a:solidFill>
                <a:srgbClr val="FFFFFF"/>
              </a:solidFill>
              <a:latin typeface="EYInterstate Light" panose="02000506000000020004" pitchFamily="2" charset="0"/>
            </a:endParaRPr>
          </a:p>
        </p:txBody>
      </p:sp>
      <p:pic>
        <p:nvPicPr>
          <p:cNvPr id="3" name="Picture 2">
            <a:extLst>
              <a:ext uri="{FF2B5EF4-FFF2-40B4-BE49-F238E27FC236}">
                <a16:creationId xmlns:a16="http://schemas.microsoft.com/office/drawing/2014/main" id="{5DEF17DC-9C22-1E49-894F-147F12313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725" y="1129863"/>
            <a:ext cx="10576240" cy="481422"/>
          </a:xfrm>
          <a:prstGeom prst="rect">
            <a:avLst/>
          </a:prstGeom>
        </p:spPr>
      </p:pic>
      <p:graphicFrame>
        <p:nvGraphicFramePr>
          <p:cNvPr id="12" name="Group 159">
            <a:extLst>
              <a:ext uri="{FF2B5EF4-FFF2-40B4-BE49-F238E27FC236}">
                <a16:creationId xmlns:a16="http://schemas.microsoft.com/office/drawing/2014/main" id="{40AC5E34-E665-614E-8CB7-DCD67C720B31}"/>
              </a:ext>
            </a:extLst>
          </p:cNvPr>
          <p:cNvGraphicFramePr>
            <a:graphicFrameLocks/>
          </p:cNvGraphicFramePr>
          <p:nvPr>
            <p:extLst>
              <p:ext uri="{D42A27DB-BD31-4B8C-83A1-F6EECF244321}">
                <p14:modId xmlns:p14="http://schemas.microsoft.com/office/powerpoint/2010/main" val="417213492"/>
              </p:ext>
            </p:extLst>
          </p:nvPr>
        </p:nvGraphicFramePr>
        <p:xfrm>
          <a:off x="1423253" y="1835345"/>
          <a:ext cx="8866831" cy="1712214"/>
        </p:xfrm>
        <a:graphic>
          <a:graphicData uri="http://schemas.openxmlformats.org/drawingml/2006/table">
            <a:tbl>
              <a:tblPr/>
              <a:tblGrid>
                <a:gridCol w="710347">
                  <a:extLst>
                    <a:ext uri="{9D8B030D-6E8A-4147-A177-3AD203B41FA5}">
                      <a16:colId xmlns:a16="http://schemas.microsoft.com/office/drawing/2014/main" val="3498992365"/>
                    </a:ext>
                  </a:extLst>
                </a:gridCol>
                <a:gridCol w="8156484">
                  <a:extLst>
                    <a:ext uri="{9D8B030D-6E8A-4147-A177-3AD203B41FA5}">
                      <a16:colId xmlns:a16="http://schemas.microsoft.com/office/drawing/2014/main" val="3524076609"/>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2C973E"/>
                          </a:solidFill>
                          <a:latin typeface="Wingdings" pitchFamily="2" charset="2"/>
                        </a:rPr>
                        <a:t>J</a:t>
                      </a: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Navigation areas are clearly defined and easily discovered.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r h="46355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Label mismatch. Navigation labels do not match target page header labels.</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1564995"/>
                  </a:ext>
                </a:extLst>
              </a:tr>
              <a:tr h="4111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a:t>
                      </a:r>
                      <a:r>
                        <a:rPr lang="en-US" sz="1400" b="0" i="0" dirty="0">
                          <a:solidFill>
                            <a:schemeClr val="tx2"/>
                          </a:solidFill>
                          <a:latin typeface="EYInterstate Light" panose="02000506000000020004" pitchFamily="2" charset="0"/>
                        </a:rPr>
                        <a:t>Lack of application name home link.</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lang="en-US" sz="1400" b="0" i="0" dirty="0">
                          <a:solidFill>
                            <a:schemeClr val="tx2"/>
                          </a:solidFill>
                          <a:latin typeface="EYInterstate Light" panose="02000506000000020004" pitchFamily="2" charset="0"/>
                        </a:rPr>
                        <a:t>Presentation: Alignment - center aligned navigation.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a:t>
                      </a:r>
                      <a:r>
                        <a:rPr lang="en-US" sz="1400" b="0" i="0" dirty="0">
                          <a:solidFill>
                            <a:schemeClr val="tx2"/>
                          </a:solidFill>
                          <a:latin typeface="EYInterstate Light" panose="02000506000000020004" pitchFamily="2" charset="0"/>
                        </a:rPr>
                        <a:t>EY logo not linked.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bl>
          </a:graphicData>
        </a:graphic>
      </p:graphicFrame>
      <p:graphicFrame>
        <p:nvGraphicFramePr>
          <p:cNvPr id="13" name="Group 159">
            <a:extLst>
              <a:ext uri="{FF2B5EF4-FFF2-40B4-BE49-F238E27FC236}">
                <a16:creationId xmlns:a16="http://schemas.microsoft.com/office/drawing/2014/main" id="{5AB4C861-4150-A74A-BB44-1F3CEFD22501}"/>
              </a:ext>
            </a:extLst>
          </p:cNvPr>
          <p:cNvGraphicFramePr>
            <a:graphicFrameLocks/>
          </p:cNvGraphicFramePr>
          <p:nvPr>
            <p:extLst>
              <p:ext uri="{D42A27DB-BD31-4B8C-83A1-F6EECF244321}">
                <p14:modId xmlns:p14="http://schemas.microsoft.com/office/powerpoint/2010/main" val="2855669294"/>
              </p:ext>
            </p:extLst>
          </p:nvPr>
        </p:nvGraphicFramePr>
        <p:xfrm>
          <a:off x="1423252" y="3752930"/>
          <a:ext cx="8866831" cy="1328928"/>
        </p:xfrm>
        <a:graphic>
          <a:graphicData uri="http://schemas.openxmlformats.org/drawingml/2006/table">
            <a:tbl>
              <a:tblPr/>
              <a:tblGrid>
                <a:gridCol w="710347">
                  <a:extLst>
                    <a:ext uri="{9D8B030D-6E8A-4147-A177-3AD203B41FA5}">
                      <a16:colId xmlns:a16="http://schemas.microsoft.com/office/drawing/2014/main" val="3498992365"/>
                    </a:ext>
                  </a:extLst>
                </a:gridCol>
                <a:gridCol w="8156484">
                  <a:extLst>
                    <a:ext uri="{9D8B030D-6E8A-4147-A177-3AD203B41FA5}">
                      <a16:colId xmlns:a16="http://schemas.microsoft.com/office/drawing/2014/main" val="3524076609"/>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aligning all navigation labels and related target page headers to be consistent.</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linking the application name display to the primary landing page of the app.</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aligning the navigation to the left of the display beside the application name display.</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Link the EY logo to the primary landing page of the app.</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61804018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Login &amp; Registration Process</a:t>
              </a:r>
              <a:endParaRPr lang="en-US" sz="1799" b="0" dirty="0">
                <a:solidFill>
                  <a:srgbClr val="FFE600"/>
                </a:solidFill>
                <a:latin typeface="EYInterstate" panose="02000503020000020004" pitchFamily="2" charset="0"/>
              </a:endParaRPr>
            </a:p>
          </p:txBody>
        </p:sp>
      </p:grpSp>
      <p:sp>
        <p:nvSpPr>
          <p:cNvPr id="8" name="Rectangle 7">
            <a:extLst>
              <a:ext uri="{FF2B5EF4-FFF2-40B4-BE49-F238E27FC236}">
                <a16:creationId xmlns:a16="http://schemas.microsoft.com/office/drawing/2014/main" id="{53708B91-94FC-4A93-877C-C9EB9409C3F7}"/>
              </a:ext>
            </a:extLst>
          </p:cNvPr>
          <p:cNvSpPr/>
          <p:nvPr/>
        </p:nvSpPr>
        <p:spPr>
          <a:xfrm>
            <a:off x="468706" y="1003780"/>
            <a:ext cx="11157291" cy="5279408"/>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5" name="Group 159">
            <a:extLst>
              <a:ext uri="{FF2B5EF4-FFF2-40B4-BE49-F238E27FC236}">
                <a16:creationId xmlns:a16="http://schemas.microsoft.com/office/drawing/2014/main" id="{97EA5B82-29F6-4543-A59C-CBAAE0699D87}"/>
              </a:ext>
            </a:extLst>
          </p:cNvPr>
          <p:cNvGraphicFramePr>
            <a:graphicFrameLocks/>
          </p:cNvGraphicFramePr>
          <p:nvPr>
            <p:extLst>
              <p:ext uri="{D42A27DB-BD31-4B8C-83A1-F6EECF244321}">
                <p14:modId xmlns:p14="http://schemas.microsoft.com/office/powerpoint/2010/main" val="2393912809"/>
              </p:ext>
            </p:extLst>
          </p:nvPr>
        </p:nvGraphicFramePr>
        <p:xfrm>
          <a:off x="508600" y="1124099"/>
          <a:ext cx="8173846" cy="2670254"/>
        </p:xfrm>
        <a:graphic>
          <a:graphicData uri="http://schemas.openxmlformats.org/drawingml/2006/table">
            <a:tbl>
              <a:tblPr/>
              <a:tblGrid>
                <a:gridCol w="379674">
                  <a:extLst>
                    <a:ext uri="{9D8B030D-6E8A-4147-A177-3AD203B41FA5}">
                      <a16:colId xmlns:a16="http://schemas.microsoft.com/office/drawing/2014/main" val="3498992365"/>
                    </a:ext>
                  </a:extLst>
                </a:gridCol>
                <a:gridCol w="7794172">
                  <a:extLst>
                    <a:ext uri="{9D8B030D-6E8A-4147-A177-3AD203B41FA5}">
                      <a16:colId xmlns:a16="http://schemas.microsoft.com/office/drawing/2014/main" val="3524076609"/>
                    </a:ext>
                  </a:extLst>
                </a:gridCol>
              </a:tblGrid>
              <a:tr h="31609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2C973E"/>
                          </a:solidFill>
                          <a:latin typeface="Wingdings" pitchFamily="2" charset="2"/>
                        </a:rPr>
                        <a:t>J</a:t>
                      </a: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Calls to Action are clearly defined.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r h="447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Presentation: Too much welcome text. Text reads like marketing copy.</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1564995"/>
                  </a:ext>
                </a:extLst>
              </a:tr>
              <a:tr h="125910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lang="en-US" sz="1400" b="0" i="0" dirty="0">
                          <a:solidFill>
                            <a:schemeClr val="tx2"/>
                          </a:solidFill>
                          <a:latin typeface="EYInterstate Light" panose="02000506000000020004" pitchFamily="2" charset="0"/>
                        </a:rPr>
                        <a:t>Task Support: No "Register" option. The Current Registration flow also forces an error condition of "Unauthorized Access" after the user selects ”Login" if not already registered.</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lang="en-US" sz="1400" b="0" i="0" dirty="0">
                          <a:solidFill>
                            <a:schemeClr val="tx2"/>
                          </a:solidFill>
                          <a:latin typeface="EYInterstate Light" panose="02000506000000020004" pitchFamily="2" charset="0"/>
                        </a:rPr>
                        <a:t>Task Support: Language selection absent from login (and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2"/>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a:t>
                      </a:r>
                      <a:r>
                        <a:rPr lang="en-US" sz="1400" b="0" i="0" dirty="0">
                          <a:solidFill>
                            <a:schemeClr val="tx2"/>
                          </a:solidFill>
                          <a:latin typeface="EYInterstate Light" panose="02000506000000020004" pitchFamily="2" charset="0"/>
                        </a:rPr>
                        <a:t>Registration invokes the user's default email client to send a registration email.</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r h="5975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AC98DB"/>
                          </a:solidFill>
                          <a:latin typeface="Wingdings" pitchFamily="2" charset="2"/>
                        </a:rPr>
                        <a:t>[</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5"/>
                        <a:tabLst/>
                        <a:defRPr/>
                      </a:pPr>
                      <a:r>
                        <a:rPr lang="en-US" sz="1400" b="0" i="0" dirty="0">
                          <a:solidFill>
                            <a:schemeClr val="tx2"/>
                          </a:solidFill>
                          <a:latin typeface="EYInterstate Light" panose="02000506000000020004" pitchFamily="2" charset="0"/>
                        </a:rPr>
                        <a:t>Presentation: Background image should be generic. Utilizing an image of the application itself can lead to mismatch between the image and the actual application as it evolves.</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33323346"/>
                  </a:ext>
                </a:extLst>
              </a:tr>
            </a:tbl>
          </a:graphicData>
        </a:graphic>
      </p:graphicFrame>
      <p:graphicFrame>
        <p:nvGraphicFramePr>
          <p:cNvPr id="17" name="Group 159">
            <a:extLst>
              <a:ext uri="{FF2B5EF4-FFF2-40B4-BE49-F238E27FC236}">
                <a16:creationId xmlns:a16="http://schemas.microsoft.com/office/drawing/2014/main" id="{5EBBF3DD-1C3C-9848-BCF0-5523EC854734}"/>
              </a:ext>
            </a:extLst>
          </p:cNvPr>
          <p:cNvGraphicFramePr>
            <a:graphicFrameLocks/>
          </p:cNvGraphicFramePr>
          <p:nvPr>
            <p:extLst>
              <p:ext uri="{D42A27DB-BD31-4B8C-83A1-F6EECF244321}">
                <p14:modId xmlns:p14="http://schemas.microsoft.com/office/powerpoint/2010/main" val="2370805954"/>
              </p:ext>
            </p:extLst>
          </p:nvPr>
        </p:nvGraphicFramePr>
        <p:xfrm>
          <a:off x="508600" y="8080103"/>
          <a:ext cx="8173846" cy="2438400"/>
        </p:xfrm>
        <a:graphic>
          <a:graphicData uri="http://schemas.openxmlformats.org/drawingml/2006/table">
            <a:tbl>
              <a:tblPr/>
              <a:tblGrid>
                <a:gridCol w="388383">
                  <a:extLst>
                    <a:ext uri="{9D8B030D-6E8A-4147-A177-3AD203B41FA5}">
                      <a16:colId xmlns:a16="http://schemas.microsoft.com/office/drawing/2014/main" val="3498992365"/>
                    </a:ext>
                  </a:extLst>
                </a:gridCol>
                <a:gridCol w="7785463">
                  <a:extLst>
                    <a:ext uri="{9D8B030D-6E8A-4147-A177-3AD203B41FA5}">
                      <a16:colId xmlns:a16="http://schemas.microsoft.com/office/drawing/2014/main" val="3524076609"/>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Welcome text should be limited to "Welcome to &lt;APP NAME&gt;." </a:t>
                      </a: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update of welcome text or move copy to an information icon w/ flyout display if required/wanted.</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adding:  "New User? Request Access" link text, where “Request Access” is a hyperlink, and avoid the “Unauthorized” error condition as a step in registration.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As a global application, multi-language support should be included and selectable on the login page and within the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automation of the registration process via a form within the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 generic background image of either technology or nature which changes via random selection upon session initiation to remain fresh.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graphicFrame>
        <p:nvGraphicFramePr>
          <p:cNvPr id="18" name="Group 159">
            <a:extLst>
              <a:ext uri="{FF2B5EF4-FFF2-40B4-BE49-F238E27FC236}">
                <a16:creationId xmlns:a16="http://schemas.microsoft.com/office/drawing/2014/main" id="{2FC3D278-3459-194F-B845-153A77016F10}"/>
              </a:ext>
            </a:extLst>
          </p:cNvPr>
          <p:cNvGraphicFramePr>
            <a:graphicFrameLocks/>
          </p:cNvGraphicFramePr>
          <p:nvPr>
            <p:extLst>
              <p:ext uri="{D42A27DB-BD31-4B8C-83A1-F6EECF244321}">
                <p14:modId xmlns:p14="http://schemas.microsoft.com/office/powerpoint/2010/main" val="1890783771"/>
              </p:ext>
            </p:extLst>
          </p:nvPr>
        </p:nvGraphicFramePr>
        <p:xfrm>
          <a:off x="508600" y="3886723"/>
          <a:ext cx="8173846" cy="2438400"/>
        </p:xfrm>
        <a:graphic>
          <a:graphicData uri="http://schemas.openxmlformats.org/drawingml/2006/table">
            <a:tbl>
              <a:tblPr/>
              <a:tblGrid>
                <a:gridCol w="388383">
                  <a:extLst>
                    <a:ext uri="{9D8B030D-6E8A-4147-A177-3AD203B41FA5}">
                      <a16:colId xmlns:a16="http://schemas.microsoft.com/office/drawing/2014/main" val="3498992365"/>
                    </a:ext>
                  </a:extLst>
                </a:gridCol>
                <a:gridCol w="7785463">
                  <a:extLst>
                    <a:ext uri="{9D8B030D-6E8A-4147-A177-3AD203B41FA5}">
                      <a16:colId xmlns:a16="http://schemas.microsoft.com/office/drawing/2014/main" val="3524076609"/>
                    </a:ext>
                  </a:extLst>
                </a:gridCol>
              </a:tblGrid>
              <a:tr h="43180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Welcome text should be limited to "Welcome to &lt;APP NAME&gt;." </a:t>
                      </a: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update of welcome text or move copy to an information icon w/ flyout display if required.</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adding:  "New User? Request Access" link text, where “Request Access” is a hyperlink, and avoid the “Unauthorized” error condition as a step in registration.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As a global application, multi-language support should be included and selectable on the login page and within the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automation of the registration process via a form within the application.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a generic background image of either technology or nature which changes via random selection upon session initiation to remain fresh.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28998679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My Transformations Page</a:t>
              </a:r>
            </a:p>
          </p:txBody>
        </p:sp>
      </p:grpSp>
      <p:sp>
        <p:nvSpPr>
          <p:cNvPr id="8" name="Rectangle 7">
            <a:extLst>
              <a:ext uri="{FF2B5EF4-FFF2-40B4-BE49-F238E27FC236}">
                <a16:creationId xmlns:a16="http://schemas.microsoft.com/office/drawing/2014/main" id="{53708B91-94FC-4A93-877C-C9EB9409C3F7}"/>
              </a:ext>
            </a:extLst>
          </p:cNvPr>
          <p:cNvSpPr/>
          <p:nvPr/>
        </p:nvSpPr>
        <p:spPr>
          <a:xfrm>
            <a:off x="468705" y="995554"/>
            <a:ext cx="11223403" cy="5862444"/>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graphicFrame>
        <p:nvGraphicFramePr>
          <p:cNvPr id="13" name="Group 159">
            <a:extLst>
              <a:ext uri="{FF2B5EF4-FFF2-40B4-BE49-F238E27FC236}">
                <a16:creationId xmlns:a16="http://schemas.microsoft.com/office/drawing/2014/main" id="{E8248C36-F913-3D45-8D96-BA58AD4C287F}"/>
              </a:ext>
            </a:extLst>
          </p:cNvPr>
          <p:cNvGraphicFramePr>
            <a:graphicFrameLocks/>
          </p:cNvGraphicFramePr>
          <p:nvPr>
            <p:extLst>
              <p:ext uri="{D42A27DB-BD31-4B8C-83A1-F6EECF244321}">
                <p14:modId xmlns:p14="http://schemas.microsoft.com/office/powerpoint/2010/main" val="2755932869"/>
              </p:ext>
            </p:extLst>
          </p:nvPr>
        </p:nvGraphicFramePr>
        <p:xfrm>
          <a:off x="508600" y="1124098"/>
          <a:ext cx="7059149" cy="3132793"/>
        </p:xfrm>
        <a:graphic>
          <a:graphicData uri="http://schemas.openxmlformats.org/drawingml/2006/table">
            <a:tbl>
              <a:tblPr/>
              <a:tblGrid>
                <a:gridCol w="251221">
                  <a:extLst>
                    <a:ext uri="{9D8B030D-6E8A-4147-A177-3AD203B41FA5}">
                      <a16:colId xmlns:a16="http://schemas.microsoft.com/office/drawing/2014/main" val="3498992365"/>
                    </a:ext>
                  </a:extLst>
                </a:gridCol>
                <a:gridCol w="6807928">
                  <a:extLst>
                    <a:ext uri="{9D8B030D-6E8A-4147-A177-3AD203B41FA5}">
                      <a16:colId xmlns:a16="http://schemas.microsoft.com/office/drawing/2014/main" val="3524076609"/>
                    </a:ext>
                  </a:extLst>
                </a:gridCol>
              </a:tblGrid>
              <a:tr h="43226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2C973E"/>
                          </a:solidFill>
                          <a:latin typeface="Wingdings" pitchFamily="2" charset="2"/>
                        </a:rPr>
                        <a:t>J</a:t>
                      </a: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Add capability is clearly defined.</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r h="28985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a:t>
                      </a:r>
                      <a:r>
                        <a:rPr lang="en-US" sz="1400" b="0" i="0" dirty="0">
                          <a:solidFill>
                            <a:schemeClr val="tx2"/>
                          </a:solidFill>
                          <a:latin typeface="EYInterstate Light" panose="02000506000000020004" pitchFamily="2" charset="0"/>
                        </a:rPr>
                        <a:t>Labeling mismatch between navigation selection and target page header.</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Presentation: Disassociation between Stats &amp; Trends label and related metrics display.</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1564995"/>
                  </a:ext>
                </a:extLst>
              </a:tr>
              <a:tr h="16585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3"/>
                        <a:tabLst/>
                        <a:defRPr/>
                      </a:pPr>
                      <a:r>
                        <a:rPr lang="en-US" sz="1400" b="0" i="0" dirty="0">
                          <a:solidFill>
                            <a:schemeClr val="tx2"/>
                          </a:solidFill>
                          <a:latin typeface="EYInterstate Light" panose="02000506000000020004" pitchFamily="2" charset="0"/>
                        </a:rPr>
                        <a:t>UI Behavior: Two differing status types appear in the table.  One for Project: Active/Closed and one for Tools: Pending/Failed.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3"/>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UI Behavior: </a:t>
                      </a:r>
                      <a:r>
                        <a:rPr lang="en-US" sz="1400" b="0" i="0" dirty="0">
                          <a:solidFill>
                            <a:schemeClr val="tx2"/>
                          </a:solidFill>
                          <a:latin typeface="EYInterstate Light" panose="02000506000000020004" pitchFamily="2" charset="0"/>
                        </a:rPr>
                        <a:t>Activity Status - Hover is the only method for information access.  Information displayed is too generic – no recovery. Pending and Failed are both displayed using the same color.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5"/>
                        <a:tabLst/>
                        <a:defRPr/>
                      </a:pPr>
                      <a:r>
                        <a:rPr lang="en-US" sz="1400" b="0" i="0" dirty="0">
                          <a:solidFill>
                            <a:schemeClr val="tx2"/>
                          </a:solidFill>
                          <a:latin typeface="EYInterstate Light" panose="02000506000000020004" pitchFamily="2" charset="0"/>
                        </a:rPr>
                        <a:t>Task Support: Number of tools displayed is inconsistent with the number of tools associated to a project.</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5"/>
                        <a:tabLst/>
                        <a:defRPr/>
                      </a:pPr>
                      <a:r>
                        <a:rPr lang="en-US" sz="1400" b="0" i="0" dirty="0">
                          <a:solidFill>
                            <a:schemeClr val="tx2"/>
                          </a:solidFill>
                          <a:latin typeface="EYInterstate Light" panose="02000506000000020004" pitchFamily="2" charset="0"/>
                        </a:rPr>
                        <a:t>Task Support: Edit does not open full object (as on other pages). Edit here only supports a subset of field update actions.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bl>
          </a:graphicData>
        </a:graphic>
      </p:graphicFrame>
      <p:graphicFrame>
        <p:nvGraphicFramePr>
          <p:cNvPr id="14" name="Group 159">
            <a:extLst>
              <a:ext uri="{FF2B5EF4-FFF2-40B4-BE49-F238E27FC236}">
                <a16:creationId xmlns:a16="http://schemas.microsoft.com/office/drawing/2014/main" id="{C0B32989-DF5F-384B-A460-8968C8927E58}"/>
              </a:ext>
            </a:extLst>
          </p:cNvPr>
          <p:cNvGraphicFramePr>
            <a:graphicFrameLocks/>
          </p:cNvGraphicFramePr>
          <p:nvPr>
            <p:extLst>
              <p:ext uri="{D42A27DB-BD31-4B8C-83A1-F6EECF244321}">
                <p14:modId xmlns:p14="http://schemas.microsoft.com/office/powerpoint/2010/main" val="1845202620"/>
              </p:ext>
            </p:extLst>
          </p:nvPr>
        </p:nvGraphicFramePr>
        <p:xfrm>
          <a:off x="499891" y="4687222"/>
          <a:ext cx="11596315" cy="2054352"/>
        </p:xfrm>
        <a:graphic>
          <a:graphicData uri="http://schemas.openxmlformats.org/drawingml/2006/table">
            <a:tbl>
              <a:tblPr/>
              <a:tblGrid>
                <a:gridCol w="268362">
                  <a:extLst>
                    <a:ext uri="{9D8B030D-6E8A-4147-A177-3AD203B41FA5}">
                      <a16:colId xmlns:a16="http://schemas.microsoft.com/office/drawing/2014/main" val="3498992365"/>
                    </a:ext>
                  </a:extLst>
                </a:gridCol>
                <a:gridCol w="11327953">
                  <a:extLst>
                    <a:ext uri="{9D8B030D-6E8A-4147-A177-3AD203B41FA5}">
                      <a16:colId xmlns:a16="http://schemas.microsoft.com/office/drawing/2014/main" val="3524076609"/>
                    </a:ext>
                  </a:extLst>
                </a:gridCol>
              </a:tblGrid>
              <a:tr h="162396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Page header label should match the navigation item selected.</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more closely grouping the Stats &amp; Trends data or changing layout.</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Consider changing the Status column label to "Project Status.”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rolling up activity errors and adding specific information as to what is in error and why. Require click versus only display information on Hover event.  Separate display and </a:t>
                      </a:r>
                      <a:r>
                        <a:rPr kumimoji="0" lang="en-GB" altLang="en-US" sz="1400" b="0" i="0" u="none" strike="noStrike" cap="none" normalizeH="0" baseline="0" dirty="0" err="1">
                          <a:ln>
                            <a:noFill/>
                          </a:ln>
                          <a:solidFill>
                            <a:schemeClr val="tx2"/>
                          </a:solidFill>
                          <a:effectLst/>
                          <a:latin typeface="EYInterstate Light" panose="02000506000000020004" pitchFamily="2" charset="0"/>
                          <a:cs typeface="Arial" panose="020B0604020202020204" pitchFamily="34" charset="0"/>
                        </a:rPr>
                        <a:t>color</a:t>
                      </a: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 for items that need attention (error) versus those that do not (pending).</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May be a system bug, but data display should be consistent between the object table and it’s related page information.</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Consider moving these editable items to the Project page and having the edit function lead there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95225224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636468A2-5248-104B-9E41-910DC2E2C2B8}"/>
              </a:ext>
            </a:extLst>
          </p:cNvPr>
          <p:cNvGrpSpPr/>
          <p:nvPr/>
        </p:nvGrpSpPr>
        <p:grpSpPr>
          <a:xfrm>
            <a:off x="468706" y="456778"/>
            <a:ext cx="6675467" cy="305498"/>
            <a:chOff x="322165" y="369274"/>
            <a:chExt cx="2439260" cy="305657"/>
          </a:xfrm>
        </p:grpSpPr>
        <p:cxnSp>
          <p:nvCxnSpPr>
            <p:cNvPr id="44" name="Straight Connector 43">
              <a:extLst>
                <a:ext uri="{FF2B5EF4-FFF2-40B4-BE49-F238E27FC236}">
                  <a16:creationId xmlns:a16="http://schemas.microsoft.com/office/drawing/2014/main" id="{DB03051B-9F13-4840-89D1-1957541144EA}"/>
                </a:ext>
              </a:extLst>
            </p:cNvPr>
            <p:cNvCxnSpPr>
              <a:cxnSpLocks/>
            </p:cNvCxnSpPr>
            <p:nvPr/>
          </p:nvCxnSpPr>
          <p:spPr>
            <a:xfrm>
              <a:off x="357718" y="674931"/>
              <a:ext cx="756543" cy="0"/>
            </a:xfrm>
            <a:prstGeom prst="line">
              <a:avLst/>
            </a:prstGeom>
            <a:ln w="25400">
              <a:solidFill>
                <a:srgbClr val="FFE600"/>
              </a:solidFill>
            </a:ln>
          </p:spPr>
          <p:style>
            <a:lnRef idx="1">
              <a:schemeClr val="accent1"/>
            </a:lnRef>
            <a:fillRef idx="0">
              <a:schemeClr val="accent1"/>
            </a:fillRef>
            <a:effectRef idx="0">
              <a:schemeClr val="accent1"/>
            </a:effectRef>
            <a:fontRef idx="minor">
              <a:schemeClr val="tx1"/>
            </a:fontRef>
          </p:style>
        </p:cxnSp>
        <p:sp>
          <p:nvSpPr>
            <p:cNvPr id="45" name="Title 6">
              <a:extLst>
                <a:ext uri="{FF2B5EF4-FFF2-40B4-BE49-F238E27FC236}">
                  <a16:creationId xmlns:a16="http://schemas.microsoft.com/office/drawing/2014/main" id="{8F418164-776A-0340-B304-CFFECE265577}"/>
                </a:ext>
              </a:extLst>
            </p:cNvPr>
            <p:cNvSpPr txBox="1">
              <a:spLocks/>
            </p:cNvSpPr>
            <p:nvPr/>
          </p:nvSpPr>
          <p:spPr>
            <a:xfrm>
              <a:off x="322165" y="369274"/>
              <a:ext cx="2439260" cy="249347"/>
            </a:xfrm>
            <a:prstGeom prst="rect">
              <a:avLst/>
            </a:prstGeom>
          </p:spPr>
          <p:txBody>
            <a:bodyPr anchor="ctr"/>
            <a:lstStyle>
              <a:lvl1pPr algn="l" defTabSz="914400" rtl="0" eaLnBrk="1" latinLnBrk="0" hangingPunct="1">
                <a:lnSpc>
                  <a:spcPct val="85000"/>
                </a:lnSpc>
                <a:spcBef>
                  <a:spcPct val="0"/>
                </a:spcBef>
                <a:buNone/>
                <a:defRPr sz="3000" b="1" kern="1200">
                  <a:solidFill>
                    <a:schemeClr val="tx1"/>
                  </a:solidFill>
                  <a:latin typeface="+mj-lt"/>
                  <a:ea typeface="+mj-ea"/>
                  <a:cs typeface="+mj-cs"/>
                </a:defRPr>
              </a:lvl1pPr>
            </a:lstStyle>
            <a:p>
              <a:pPr defTabSz="913943">
                <a:defRPr/>
              </a:pPr>
              <a:r>
                <a:rPr lang="en-US" sz="1799" b="0" dirty="0">
                  <a:solidFill>
                    <a:srgbClr val="FFFFFF"/>
                  </a:solidFill>
                  <a:latin typeface="EYInterstate" panose="02000503020000020004" pitchFamily="2" charset="0"/>
                </a:rPr>
                <a:t>Confirm Project Close Dialog</a:t>
              </a:r>
            </a:p>
          </p:txBody>
        </p:sp>
      </p:grpSp>
      <p:sp>
        <p:nvSpPr>
          <p:cNvPr id="8" name="Rectangle 7">
            <a:extLst>
              <a:ext uri="{FF2B5EF4-FFF2-40B4-BE49-F238E27FC236}">
                <a16:creationId xmlns:a16="http://schemas.microsoft.com/office/drawing/2014/main" id="{53708B91-94FC-4A93-877C-C9EB9409C3F7}"/>
              </a:ext>
            </a:extLst>
          </p:cNvPr>
          <p:cNvSpPr/>
          <p:nvPr/>
        </p:nvSpPr>
        <p:spPr>
          <a:xfrm>
            <a:off x="468706" y="995555"/>
            <a:ext cx="11115720" cy="5279408"/>
          </a:xfrm>
          <a:prstGeom prst="rect">
            <a:avLst/>
          </a:prstGeom>
          <a:solidFill>
            <a:srgbClr val="3333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rgbClr val="000000"/>
              </a:solidFill>
              <a:latin typeface="Arial"/>
            </a:endParaRPr>
          </a:p>
        </p:txBody>
      </p:sp>
      <p:pic>
        <p:nvPicPr>
          <p:cNvPr id="12" name="Picture 11">
            <a:extLst>
              <a:ext uri="{FF2B5EF4-FFF2-40B4-BE49-F238E27FC236}">
                <a16:creationId xmlns:a16="http://schemas.microsoft.com/office/drawing/2014/main" id="{5D477BC5-31D8-A44F-B70D-566B439FB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7273" y="1124097"/>
            <a:ext cx="3965397" cy="2165559"/>
          </a:xfrm>
          <a:prstGeom prst="rect">
            <a:avLst/>
          </a:prstGeom>
        </p:spPr>
      </p:pic>
      <p:graphicFrame>
        <p:nvGraphicFramePr>
          <p:cNvPr id="15" name="Group 159">
            <a:extLst>
              <a:ext uri="{FF2B5EF4-FFF2-40B4-BE49-F238E27FC236}">
                <a16:creationId xmlns:a16="http://schemas.microsoft.com/office/drawing/2014/main" id="{B20172C2-AFC6-024B-80AD-B1C104D6D2CE}"/>
              </a:ext>
            </a:extLst>
          </p:cNvPr>
          <p:cNvGraphicFramePr>
            <a:graphicFrameLocks/>
          </p:cNvGraphicFramePr>
          <p:nvPr>
            <p:extLst>
              <p:ext uri="{D42A27DB-BD31-4B8C-83A1-F6EECF244321}">
                <p14:modId xmlns:p14="http://schemas.microsoft.com/office/powerpoint/2010/main" val="3373224855"/>
              </p:ext>
            </p:extLst>
          </p:nvPr>
        </p:nvGraphicFramePr>
        <p:xfrm>
          <a:off x="508600" y="1124098"/>
          <a:ext cx="6635573" cy="2354462"/>
        </p:xfrm>
        <a:graphic>
          <a:graphicData uri="http://schemas.openxmlformats.org/drawingml/2006/table">
            <a:tbl>
              <a:tblPr/>
              <a:tblGrid>
                <a:gridCol w="283880">
                  <a:extLst>
                    <a:ext uri="{9D8B030D-6E8A-4147-A177-3AD203B41FA5}">
                      <a16:colId xmlns:a16="http://schemas.microsoft.com/office/drawing/2014/main" val="3498992365"/>
                    </a:ext>
                  </a:extLst>
                </a:gridCol>
                <a:gridCol w="6351693">
                  <a:extLst>
                    <a:ext uri="{9D8B030D-6E8A-4147-A177-3AD203B41FA5}">
                      <a16:colId xmlns:a16="http://schemas.microsoft.com/office/drawing/2014/main" val="3524076609"/>
                    </a:ext>
                  </a:extLst>
                </a:gridCol>
              </a:tblGrid>
              <a:tr h="449212">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2C973E"/>
                          </a:solidFill>
                          <a:latin typeface="Wingdings" pitchFamily="2" charset="2"/>
                        </a:rPr>
                        <a:t>J</a:t>
                      </a:r>
                      <a:r>
                        <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rPr>
                        <a:t>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Calls to action are clear and concise.</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r h="65490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rgbClr val="FFF27F"/>
                          </a:solidFill>
                          <a:latin typeface="Wingdings" pitchFamily="2" charset="2"/>
                        </a:rPr>
                        <a:t>L</a:t>
                      </a:r>
                      <a:endParaRPr kumimoji="0" lang="en-GB" altLang="en-US" sz="1800" b="1" i="0" u="none" strike="noStrike" cap="none" normalizeH="0" baseline="0" dirty="0">
                        <a:ln>
                          <a:noFill/>
                        </a:ln>
                        <a:solidFill>
                          <a:srgbClr val="FFF27F"/>
                        </a:solidFill>
                        <a:effectLst/>
                        <a:latin typeface="EYInterstate" panose="02000503020000020004"/>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UI Behavior: Labeling mismatch between selection and target.</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Presentation: Text is too long and complex.</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1564995"/>
                  </a:ext>
                </a:extLst>
              </a:tr>
              <a:tr h="125034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dirty="0">
                          <a:solidFill>
                            <a:srgbClr val="C00000"/>
                          </a:solidFill>
                          <a:latin typeface="Wingdings" pitchFamily="2" charset="2"/>
                        </a:rPr>
                        <a:t>M</a:t>
                      </a:r>
                      <a:endParaRPr lang="en-US" sz="1800" dirty="0">
                        <a:solidFill>
                          <a:srgbClr val="C00000"/>
                        </a:solidFill>
                        <a:latin typeface="EYInterstate Light" panose="02000506000000020004" pitchFamily="2"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3"/>
                        <a:tabLst/>
                        <a:defRPr/>
                      </a:pPr>
                      <a:r>
                        <a:rPr lang="en-US" sz="1400" b="0" i="0" dirty="0">
                          <a:solidFill>
                            <a:schemeClr val="tx2"/>
                          </a:solidFill>
                          <a:latin typeface="EYInterstate Light" panose="02000506000000020004" pitchFamily="2" charset="0"/>
                        </a:rPr>
                        <a:t>Task Support: Incorrect dialog type. The dialog type is too generic for the permanency of the action.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startAt="3"/>
                        <a:tabLst/>
                        <a:defRPr/>
                      </a:pPr>
                      <a:r>
                        <a:rPr lang="en-US" sz="1400" b="0" i="0" dirty="0">
                          <a:solidFill>
                            <a:schemeClr val="tx2"/>
                          </a:solidFill>
                          <a:latin typeface="EYInterstate Light" panose="02000506000000020004" pitchFamily="2" charset="0"/>
                        </a:rPr>
                        <a:t>UI Behavior: The default button is incorrect for a permanent action. </a:t>
                      </a: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5473537"/>
                  </a:ext>
                </a:extLst>
              </a:tr>
            </a:tbl>
          </a:graphicData>
        </a:graphic>
      </p:graphicFrame>
      <p:graphicFrame>
        <p:nvGraphicFramePr>
          <p:cNvPr id="16" name="Group 159">
            <a:extLst>
              <a:ext uri="{FF2B5EF4-FFF2-40B4-BE49-F238E27FC236}">
                <a16:creationId xmlns:a16="http://schemas.microsoft.com/office/drawing/2014/main" id="{138F4149-D8D4-C54C-BF01-E54E117F1EC1}"/>
              </a:ext>
            </a:extLst>
          </p:cNvPr>
          <p:cNvGraphicFramePr>
            <a:graphicFrameLocks/>
          </p:cNvGraphicFramePr>
          <p:nvPr>
            <p:extLst>
              <p:ext uri="{D42A27DB-BD31-4B8C-83A1-F6EECF244321}">
                <p14:modId xmlns:p14="http://schemas.microsoft.com/office/powerpoint/2010/main" val="4072491299"/>
              </p:ext>
            </p:extLst>
          </p:nvPr>
        </p:nvGraphicFramePr>
        <p:xfrm>
          <a:off x="508600" y="3568343"/>
          <a:ext cx="10385823" cy="1542288"/>
        </p:xfrm>
        <a:graphic>
          <a:graphicData uri="http://schemas.openxmlformats.org/drawingml/2006/table">
            <a:tbl>
              <a:tblPr/>
              <a:tblGrid>
                <a:gridCol w="301297">
                  <a:extLst>
                    <a:ext uri="{9D8B030D-6E8A-4147-A177-3AD203B41FA5}">
                      <a16:colId xmlns:a16="http://schemas.microsoft.com/office/drawing/2014/main" val="3498992365"/>
                    </a:ext>
                  </a:extLst>
                </a:gridCol>
                <a:gridCol w="10084526">
                  <a:extLst>
                    <a:ext uri="{9D8B030D-6E8A-4147-A177-3AD203B41FA5}">
                      <a16:colId xmlns:a16="http://schemas.microsoft.com/office/drawing/2014/main" val="3524076609"/>
                    </a:ext>
                  </a:extLst>
                </a:gridCol>
              </a:tblGrid>
              <a:tr h="1516527">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lang="en-US" sz="1800" dirty="0">
                          <a:solidFill>
                            <a:schemeClr val="tx2"/>
                          </a:solidFill>
                          <a:latin typeface="Wingdings 2" pitchFamily="2" charset="2"/>
                        </a:rPr>
                        <a:t>R</a:t>
                      </a:r>
                      <a:endParaRPr kumimoji="0" lang="en-GB" altLang="en-US" sz="1800" b="1" i="0" u="none" strike="noStrike" cap="none" normalizeH="0" baseline="0" dirty="0">
                        <a:ln>
                          <a:noFill/>
                        </a:ln>
                        <a:solidFill>
                          <a:schemeClr val="tx2"/>
                        </a:solidFill>
                        <a:effectLst/>
                        <a:latin typeface="EYInterstate" panose="02000503020000020004"/>
                        <a:cs typeface="Arial" panose="020B0604020202020204" pitchFamily="34" charset="0"/>
                      </a:endParaRPr>
                    </a:p>
                  </a:txBody>
                  <a:tcP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rPr>
                        <a:t>Recommendations:</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Dialog header label should match the action selected.</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Text should be shortened, be more concise, and clearly indicate that "This action cannot be undone."</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Message type should clearly indicate "Warning" to convey the permanence of the action. </a:t>
                      </a:r>
                    </a:p>
                    <a:p>
                      <a:pPr marL="342900" marR="0" lvl="0" indent="-342900" algn="l" defTabSz="914400" rtl="0" eaLnBrk="1" fontAlgn="base" latinLnBrk="0" hangingPunct="1">
                        <a:lnSpc>
                          <a:spcPct val="100000"/>
                        </a:lnSpc>
                        <a:spcBef>
                          <a:spcPct val="20000"/>
                        </a:spcBef>
                        <a:spcAft>
                          <a:spcPct val="0"/>
                        </a:spcAft>
                        <a:buClrTx/>
                        <a:buSzTx/>
                        <a:buFont typeface="+mj-lt"/>
                        <a:buAutoNum type="arabicPeriod"/>
                        <a:tabLst/>
                        <a:defRPr/>
                      </a:pPr>
                      <a:r>
                        <a:rPr lang="en-US" sz="1400" b="0" i="0" dirty="0">
                          <a:solidFill>
                            <a:schemeClr val="tx2"/>
                          </a:solidFill>
                          <a:latin typeface="EYInterstate Light" panose="02000506000000020004" pitchFamily="2" charset="0"/>
                        </a:rPr>
                        <a:t>The default button on this dialog should be set to "Cancel" vs. "Confirm" to ensure user initiated click is the only method to continue.  </a:t>
                      </a:r>
                      <a:endParaRPr kumimoji="0" lang="en-GB" altLang="en-US" sz="1400" b="0" i="0" u="none" strike="noStrike" cap="none" normalizeH="0" baseline="0" dirty="0">
                        <a:ln>
                          <a:noFill/>
                        </a:ln>
                        <a:solidFill>
                          <a:schemeClr val="tx2"/>
                        </a:solidFill>
                        <a:effectLst/>
                        <a:latin typeface="EYInterstate Light" panose="02000506000000020004" pitchFamily="2" charset="0"/>
                        <a:cs typeface="Arial" panose="020B0604020202020204" pitchFamily="34" charset="0"/>
                      </a:endParaRPr>
                    </a:p>
                  </a:txBody>
                  <a:tcPr anchor="ctr" horzOverflow="overflow">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0440132"/>
                  </a:ext>
                </a:extLst>
              </a:tr>
            </a:tbl>
          </a:graphicData>
        </a:graphic>
      </p:graphicFrame>
    </p:spTree>
    <p:extLst>
      <p:ext uri="{BB962C8B-B14F-4D97-AF65-F5344CB8AC3E}">
        <p14:creationId xmlns:p14="http://schemas.microsoft.com/office/powerpoint/2010/main" val="2975823833"/>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EY widescreen presentation 2015 v1">
  <a:themeElements>
    <a:clrScheme name="Custom 2">
      <a:dk1>
        <a:srgbClr val="000000"/>
      </a:dk1>
      <a:lt1>
        <a:srgbClr val="646464"/>
      </a:lt1>
      <a:dk2>
        <a:srgbClr val="FFFFFF"/>
      </a:dk2>
      <a:lt2>
        <a:srgbClr val="646464"/>
      </a:lt2>
      <a:accent1>
        <a:srgbClr val="808080"/>
      </a:accent1>
      <a:accent2>
        <a:srgbClr val="FFE600"/>
      </a:accent2>
      <a:accent3>
        <a:srgbClr val="999999"/>
      </a:accent3>
      <a:accent4>
        <a:srgbClr val="F0F0F0"/>
      </a:accent4>
      <a:accent5>
        <a:srgbClr val="00A3AE"/>
      </a:accent5>
      <a:accent6>
        <a:srgbClr val="C0C0C0"/>
      </a:accent6>
      <a:hlink>
        <a:srgbClr val="336699"/>
      </a:hlink>
      <a:folHlink>
        <a:srgbClr val="91278F"/>
      </a:folHlink>
    </a:clrScheme>
    <a:fontScheme name="EY_Hando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custClrLst>
    <a:custClr name="EY Special Use Red">
      <a:srgbClr val="F04C3E"/>
    </a:custClr>
    <a:custClr name="EY Special Use Blue 50%">
      <a:srgbClr val="7FD1D6"/>
    </a:custClr>
    <a:custClr name="EY Special Use Purple">
      <a:srgbClr val="91278F"/>
    </a:custClr>
    <a:custClr name="EY Special Use Purple 50%">
      <a:srgbClr val="C893C7"/>
    </a:custClr>
    <a:custClr name="EY Special Use Green">
      <a:srgbClr val="2C973E"/>
    </a:custClr>
    <a:custClr name="EY Special Use Green 50%">
      <a:srgbClr val="95CB89"/>
    </a:custClr>
    <a:custClr name="EY Yellow 50%">
      <a:srgbClr val="FFF27F"/>
    </a:custClr>
    <a:custClr name="EY Special Use Lilac">
      <a:srgbClr val="AC98DB"/>
    </a:custClr>
    <a:custClr name="EY Special Use Lilac 50%">
      <a:srgbClr val="D8D2E0"/>
    </a:custClr>
    <a:custClr name="EY Link Blue">
      <a:srgbClr val="336699"/>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17660</TotalTime>
  <Words>2296</Words>
  <Application>Microsoft Office PowerPoint</Application>
  <PresentationFormat>Widescreen</PresentationFormat>
  <Paragraphs>237</Paragraphs>
  <Slides>18</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Arial Black</vt:lpstr>
      <vt:lpstr>Calibri</vt:lpstr>
      <vt:lpstr>Calibri Light</vt:lpstr>
      <vt:lpstr>EYInterstate</vt:lpstr>
      <vt:lpstr>EYInterstate Light</vt:lpstr>
      <vt:lpstr>Wingdings</vt:lpstr>
      <vt:lpstr>Wingdings 2</vt:lpstr>
      <vt:lpstr>Office Theme</vt:lpstr>
      <vt:lpstr>1_EY widescreen presentation 2015 v1</vt:lpstr>
      <vt:lpstr>XD Expert Review Transformation by Design 11/21/2019  Robert T Harris – XD Research Lead Ada Burch– UX Strategist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Detailed Findings &amp;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Cassel</dc:creator>
  <cp:lastModifiedBy>Burch, Ada</cp:lastModifiedBy>
  <cp:revision>104</cp:revision>
  <dcterms:created xsi:type="dcterms:W3CDTF">2019-10-22T18:50:04Z</dcterms:created>
  <dcterms:modified xsi:type="dcterms:W3CDTF">2021-10-07T20:54:21Z</dcterms:modified>
</cp:coreProperties>
</file>