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147376504" r:id="rId2"/>
    <p:sldId id="2147376514" r:id="rId3"/>
    <p:sldId id="2147376515" r:id="rId4"/>
    <p:sldId id="214737652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6E7A74-5930-2745-A141-41DC8AC0AA5C}" type="datetimeFigureOut">
              <a:rPr lang="en-US" smtClean="0"/>
              <a:t>4/1/2026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8590D5-A73D-1F4A-A28E-9128FFCC4E16}" type="slidenum">
              <a:rPr lang="en-US" smtClean="0"/>
              <a:t>‹#›</a:t>
            </a:fld>
            <a:endParaRPr lang="en-US"/>
          </a:p>
        </p:txBody>
      </p:sp>
    </p:spTree>
    <p:extLst>
      <p:ext uri="{BB962C8B-B14F-4D97-AF65-F5344CB8AC3E}">
        <p14:creationId xmlns:p14="http://schemas.microsoft.com/office/powerpoint/2010/main" val="241966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D6815-7EE0-4A1F-91B7-A58F923AC1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16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0248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4608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494F8-C23A-15BD-0002-9DF2271E6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CDB3B-77EA-7ED3-05FF-EC59E4201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56435B-1D86-54CC-102B-D6835AFE92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A8EF2A-07F5-227F-207D-C4A6AA7F97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0644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299966"/>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421977"/>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83594561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pic>
        <p:nvPicPr>
          <p:cNvPr id="5" name="Logo" descr="CapTech">
            <a:extLst>
              <a:ext uri="{FF2B5EF4-FFF2-40B4-BE49-F238E27FC236}">
                <a16:creationId xmlns:a16="http://schemas.microsoft.com/office/drawing/2014/main" id="{F7E8E1EC-08DF-AF53-195C-486F6BBB6A55}"/>
              </a:ext>
              <a:ext uri="{C183D7F6-B498-43B3-948B-1728B52AA6E4}">
                <adec:decorative xmlns:adec="http://schemas.microsoft.com/office/drawing/2017/decorative" val="0"/>
              </a:ext>
            </a:extLst>
          </p:cNvPr>
          <p:cNvPicPr>
            <a:picLocks noChangeAspect="1"/>
          </p:cNvPicPr>
          <p:nvPr userDrawn="1"/>
        </p:nvPicPr>
        <p:blipFill>
          <a:blip r:embed="rId2">
            <a:biLevel thresh="25000"/>
          </a:blip>
          <a:srcRect/>
          <a:stretch/>
        </p:blipFill>
        <p:spPr>
          <a:xfrm>
            <a:off x="5530213" y="5964622"/>
            <a:ext cx="1131575" cy="274320"/>
          </a:xfrm>
          <a:prstGeom prst="rect">
            <a:avLst/>
          </a:prstGeom>
        </p:spPr>
      </p:pic>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7928186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388665749"/>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00803365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13256597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extLst>
              <a:ext uri="{28A0092B-C50C-407E-A947-70E740481C1C}">
                <a14:useLocalDpi xmlns:a14="http://schemas.microsoft.com/office/drawing/2010/main"/>
              </a:ext>
            </a:extLst>
          </a:blip>
          <a:srcRect b="-4408"/>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295007060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3531477713"/>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309392940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65746732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91116795"/>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160675144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20555183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77240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624753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4191910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20184621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2522061040"/>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3442094321"/>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290716330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860606785"/>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1125114726"/>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0170376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Tree>
    <p:extLst>
      <p:ext uri="{BB962C8B-B14F-4D97-AF65-F5344CB8AC3E}">
        <p14:creationId xmlns:p14="http://schemas.microsoft.com/office/powerpoint/2010/main" val="12794843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9436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Tree>
    <p:extLst>
      <p:ext uri="{BB962C8B-B14F-4D97-AF65-F5344CB8AC3E}">
        <p14:creationId xmlns:p14="http://schemas.microsoft.com/office/powerpoint/2010/main" val="2079481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1121877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88432627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3639417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5578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3599508345"/>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1362545736"/>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480468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381702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19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32431733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95322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61331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9687208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732422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185037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6421765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27753512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10563160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47185296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98439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43930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6679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33167120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234755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1125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36686805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438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161589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8710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79861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326626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9508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324895"/>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19369282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85675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12262616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420802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333992"/>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262312248"/>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785351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4514359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37372056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41602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819488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0211039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7176245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6228836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1233222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872294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3881130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40821509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1049696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2262213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39016216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25108047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17021198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22596229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24284481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980142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8838222"/>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2914558303"/>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633592028"/>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816992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40091940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2798716991"/>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1834926685"/>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1522888353"/>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heme" Target="../theme/theme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
        <p:nvSpPr>
          <p:cNvPr id="5" name="TextBox 4">
            <a:extLst>
              <a:ext uri="{FF2B5EF4-FFF2-40B4-BE49-F238E27FC236}">
                <a16:creationId xmlns:a16="http://schemas.microsoft.com/office/drawing/2014/main" id="{57025FF4-5CF0-87A9-8A08-1DBE9BC7C1CD}"/>
              </a:ext>
            </a:extLst>
          </p:cNvPr>
          <p:cNvSpPr txBox="1"/>
          <p:nvPr>
            <p:extLst>
              <p:ext uri="{1162E1C5-73C7-4A58-AE30-91384D911F3F}">
                <p184:classification xmlns:p184="http://schemas.microsoft.com/office/powerpoint/2018/4/main" val="ftr"/>
              </p:ext>
            </p:extLst>
          </p:nvPr>
        </p:nvSpPr>
        <p:spPr>
          <a:xfrm>
            <a:off x="63500" y="6672580"/>
            <a:ext cx="750888" cy="121920"/>
          </a:xfrm>
          <a:prstGeom prst="rect">
            <a:avLst/>
          </a:prstGeom>
        </p:spPr>
        <p:txBody>
          <a:bodyPr horzOverflow="overflow" lIns="0" tIns="0" rIns="0" bIns="0">
            <a:spAutoFit/>
          </a:bodyPr>
          <a:lstStyle/>
          <a:p>
            <a:pPr algn="l"/>
            <a:r>
              <a:rPr lang="en-US" sz="800">
                <a:solidFill>
                  <a:srgbClr val="000000">
                    <a:alpha val="50000"/>
                  </a:srgbClr>
                </a:solidFill>
                <a:latin typeface="Calibri" panose="020F0502020204030204" pitchFamily="34" charset="0"/>
                <a:cs typeface="Calibri" panose="020F0502020204030204" pitchFamily="34" charset="0"/>
              </a:rPr>
              <a:t>          Confidential</a:t>
            </a:r>
          </a:p>
        </p:txBody>
      </p:sp>
    </p:spTree>
    <p:extLst>
      <p:ext uri="{BB962C8B-B14F-4D97-AF65-F5344CB8AC3E}">
        <p14:creationId xmlns:p14="http://schemas.microsoft.com/office/powerpoint/2010/main" val="2636066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54.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9EFC606-3321-C63F-98EA-FFE3D72E0687}"/>
              </a:ext>
            </a:extLst>
          </p:cNvPr>
          <p:cNvSpPr>
            <a:spLocks noGrp="1"/>
          </p:cNvSpPr>
          <p:nvPr>
            <p:ph type="body" sz="quarter" idx="55"/>
          </p:nvPr>
        </p:nvSpPr>
        <p:spPr>
          <a:xfrm>
            <a:off x="6409814" y="3429000"/>
            <a:ext cx="5172586" cy="2743200"/>
          </a:xfrm>
        </p:spPr>
        <p:txBody>
          <a:bodyPr/>
          <a:lstStyle/>
          <a:p>
            <a:r>
              <a:rPr lang="en-US" dirty="0"/>
              <a:t>Ada has 15 years of experience in principal, information architecture, content design, and conversational design. She has worked in the Financial, medical, and technology industries for Google, Mayo Clinic, EY, Accenture, USAA, and Intuit. She is an advocate for the people whose products she works on and a team player who takes the initiative to quickly adapt the brand tone and voice across all communications. </a:t>
            </a:r>
          </a:p>
        </p:txBody>
      </p:sp>
      <p:sp>
        <p:nvSpPr>
          <p:cNvPr id="17" name="Text Placeholder 16">
            <a:extLst>
              <a:ext uri="{FF2B5EF4-FFF2-40B4-BE49-F238E27FC236}">
                <a16:creationId xmlns:a16="http://schemas.microsoft.com/office/drawing/2014/main" id="{3763C450-FCE4-81D6-A02F-4554A6FA1D65}"/>
              </a:ext>
            </a:extLst>
          </p:cNvPr>
          <p:cNvSpPr>
            <a:spLocks noGrp="1"/>
          </p:cNvSpPr>
          <p:nvPr>
            <p:ph type="body" sz="quarter" idx="60"/>
          </p:nvPr>
        </p:nvSpPr>
        <p:spPr>
          <a:xfrm>
            <a:off x="1405180" y="3895343"/>
            <a:ext cx="3732841" cy="1489975"/>
          </a:xfrm>
        </p:spPr>
        <p:txBody>
          <a:bodyPr/>
          <a:lstStyle/>
          <a:p>
            <a:r>
              <a:rPr lang="en-US" dirty="0"/>
              <a:t>Conversational Designer</a:t>
            </a:r>
          </a:p>
          <a:p>
            <a:r>
              <a:rPr lang="en-US" dirty="0"/>
              <a:t>content designer</a:t>
            </a:r>
          </a:p>
          <a:p>
            <a:r>
              <a:rPr lang="en-US" i="1" dirty="0">
                <a:latin typeface="Calibri" panose="020F0502020204030204" pitchFamily="34" charset="0"/>
                <a:ea typeface="Calibri" panose="020F0502020204030204" pitchFamily="34" charset="0"/>
                <a:cs typeface="Calibri" panose="020F0502020204030204" pitchFamily="34" charset="0"/>
              </a:rPr>
              <a:t>Creative force for hire</a:t>
            </a:r>
          </a:p>
        </p:txBody>
      </p:sp>
      <p:sp>
        <p:nvSpPr>
          <p:cNvPr id="4" name="Title 3">
            <a:extLst>
              <a:ext uri="{FF2B5EF4-FFF2-40B4-BE49-F238E27FC236}">
                <a16:creationId xmlns:a16="http://schemas.microsoft.com/office/drawing/2014/main" id="{A4921779-F79B-387B-48E4-3F7B8D97343E}"/>
              </a:ext>
            </a:extLst>
          </p:cNvPr>
          <p:cNvSpPr>
            <a:spLocks noGrp="1"/>
          </p:cNvSpPr>
          <p:nvPr>
            <p:ph type="title"/>
          </p:nvPr>
        </p:nvSpPr>
        <p:spPr>
          <a:xfrm>
            <a:off x="1405181" y="3311134"/>
            <a:ext cx="3732841" cy="430887"/>
          </a:xfrm>
        </p:spPr>
        <p:txBody>
          <a:bodyPr/>
          <a:lstStyle/>
          <a:p>
            <a:r>
              <a:rPr lang="en-US" dirty="0"/>
              <a:t>Ada Burch</a:t>
            </a:r>
          </a:p>
        </p:txBody>
      </p:sp>
      <p:cxnSp>
        <p:nvCxnSpPr>
          <p:cNvPr id="21" name="Straight Arrow Connector 20">
            <a:extLst>
              <a:ext uri="{FF2B5EF4-FFF2-40B4-BE49-F238E27FC236}">
                <a16:creationId xmlns:a16="http://schemas.microsoft.com/office/drawing/2014/main" id="{07B51685-5004-DAD3-3E91-A6436967472B}"/>
              </a:ext>
              <a:ext uri="{C183D7F6-B498-43B3-948B-1728B52AA6E4}">
                <adec:decorative xmlns:adec="http://schemas.microsoft.com/office/drawing/2017/decorative" val="1"/>
              </a:ext>
            </a:extLst>
          </p:cNvPr>
          <p:cNvCxnSpPr>
            <a:cxnSpLocks/>
          </p:cNvCxnSpPr>
          <p:nvPr/>
        </p:nvCxnSpPr>
        <p:spPr>
          <a:xfrm>
            <a:off x="4065373" y="3555062"/>
            <a:ext cx="2067698" cy="0"/>
          </a:xfrm>
          <a:prstGeom prst="straightConnector1">
            <a:avLst/>
          </a:prstGeom>
          <a:ln w="15875">
            <a:solidFill>
              <a:schemeClr val="bg1">
                <a:lumMod val="65000"/>
              </a:schemeClr>
            </a:solidFill>
            <a:tailEnd type="arrow" w="med" len="sm"/>
          </a:ln>
        </p:spPr>
        <p:style>
          <a:lnRef idx="1">
            <a:schemeClr val="accent1"/>
          </a:lnRef>
          <a:fillRef idx="0">
            <a:schemeClr val="accent1"/>
          </a:fillRef>
          <a:effectRef idx="0">
            <a:schemeClr val="accent1"/>
          </a:effectRef>
          <a:fontRef idx="minor">
            <a:schemeClr val="tx1"/>
          </a:fontRef>
        </p:style>
      </p:cxnSp>
      <p:pic>
        <p:nvPicPr>
          <p:cNvPr id="3" name="Picture Placeholder 2" descr="A person smiling at the camera&#10;&#10;AI-generated content may be incorrect.">
            <a:extLst>
              <a:ext uri="{FF2B5EF4-FFF2-40B4-BE49-F238E27FC236}">
                <a16:creationId xmlns:a16="http://schemas.microsoft.com/office/drawing/2014/main" id="{C7628A16-AEBE-D5FA-AB12-324BA6F25663}"/>
              </a:ext>
            </a:extLst>
          </p:cNvPr>
          <p:cNvPicPr>
            <a:picLocks noGrp="1" noChangeAspect="1"/>
          </p:cNvPicPr>
          <p:nvPr>
            <p:ph type="pic" sz="quarter" idx="41"/>
          </p:nvPr>
        </p:nvPicPr>
        <p:blipFill>
          <a:blip r:embed="rId3"/>
          <a:srcRect/>
          <a:stretch>
            <a:fillRect/>
          </a:stretch>
        </p:blipFill>
        <p:spPr/>
      </p:pic>
      <p:sp>
        <p:nvSpPr>
          <p:cNvPr id="2" name="TextBox 1">
            <a:extLst>
              <a:ext uri="{FF2B5EF4-FFF2-40B4-BE49-F238E27FC236}">
                <a16:creationId xmlns:a16="http://schemas.microsoft.com/office/drawing/2014/main" id="{7A5DA14C-9DB8-05A0-B858-74727E4F6A70}"/>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5" name="TextBox 4">
            <a:extLst>
              <a:ext uri="{FF2B5EF4-FFF2-40B4-BE49-F238E27FC236}">
                <a16:creationId xmlns:a16="http://schemas.microsoft.com/office/drawing/2014/main" id="{970DA0BE-29E0-8B81-7D0C-9CCAEF2E0F18}"/>
              </a:ext>
            </a:extLst>
          </p:cNvPr>
          <p:cNvSpPr txBox="1"/>
          <p:nvPr/>
        </p:nvSpPr>
        <p:spPr>
          <a:xfrm>
            <a:off x="862289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Tree>
    <p:extLst>
      <p:ext uri="{BB962C8B-B14F-4D97-AF65-F5344CB8AC3E}">
        <p14:creationId xmlns:p14="http://schemas.microsoft.com/office/powerpoint/2010/main" val="1217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9D24316-97EB-B9FF-EF60-6AD7228AB38F}"/>
              </a:ext>
            </a:extLst>
          </p:cNvPr>
          <p:cNvSpPr>
            <a:spLocks noGrp="1"/>
          </p:cNvSpPr>
          <p:nvPr>
            <p:ph type="body" sz="quarter" idx="83"/>
          </p:nvPr>
        </p:nvSpPr>
        <p:spPr>
          <a:xfrm>
            <a:off x="608488" y="3770671"/>
            <a:ext cx="4953000" cy="2357020"/>
          </a:xfrm>
        </p:spPr>
        <p:txBody>
          <a:bodyPr/>
          <a:lstStyle/>
          <a:p>
            <a:pPr marL="0" indent="0" algn="l">
              <a:buNone/>
            </a:pPr>
            <a:r>
              <a:rPr lang="en-US" sz="1200" b="0" i="0" u="none" strike="noStrike" baseline="0" dirty="0">
                <a:latin typeface="Gibson" panose="02000000000000000000"/>
              </a:rPr>
              <a:t>I was chosen to be the UX content designer with a deep understanding of conversational design and user experience best practices to write the user interface for the products. I worked with extensive teams in the fast-paced environment to create flows and dialog that matched business objective, increased under engagement, and followed best practices. </a:t>
            </a:r>
            <a:r>
              <a:rPr lang="en-US" sz="1200" b="1" i="0" u="none" strike="noStrike" baseline="0" dirty="0">
                <a:latin typeface="Gibson" panose="02000000000000000000"/>
              </a:rPr>
              <a:t>Achievements:</a:t>
            </a:r>
          </a:p>
          <a:p>
            <a:pPr>
              <a:lnSpc>
                <a:spcPct val="115000"/>
              </a:lnSpc>
            </a:pPr>
            <a:r>
              <a:rPr lang="en-US" sz="1200" b="0" i="0" u="none" strike="noStrike" baseline="0" dirty="0">
                <a:latin typeface="Gibson" panose="02000000000000000000"/>
              </a:rPr>
              <a:t> </a:t>
            </a:r>
            <a:r>
              <a:rPr lang="en-US" sz="1200" kern="100" dirty="0">
                <a:effectLst/>
                <a:latin typeface="Gibson" panose="02000000000000000000"/>
                <a:ea typeface="Aptos" panose="020B0004020202020204" pitchFamily="34" charset="0"/>
                <a:cs typeface="Times New Roman" panose="02020603050405020304" pitchFamily="18" charset="0"/>
              </a:rPr>
              <a:t>Boosted user experience metrics through impactful, test-driven content.</a:t>
            </a:r>
          </a:p>
          <a:p>
            <a:pPr>
              <a:lnSpc>
                <a:spcPct val="115000"/>
              </a:lnSpc>
            </a:pPr>
            <a:r>
              <a:rPr lang="en-US" sz="1200" kern="100" dirty="0">
                <a:effectLst/>
                <a:latin typeface="Gibson" panose="02000000000000000000"/>
                <a:ea typeface="Aptos" panose="020B0004020202020204" pitchFamily="34" charset="0"/>
                <a:cs typeface="Times New Roman" panose="02020603050405020304" pitchFamily="18" charset="0"/>
              </a:rPr>
              <a:t>Helped define Gemini</a:t>
            </a:r>
            <a:r>
              <a:rPr lang="en-US" sz="1200" kern="100" dirty="0">
                <a:effectLst/>
                <a:latin typeface="Gibson" panose="02000000000000000000"/>
                <a:ea typeface="Aptos" panose="020B0004020202020204" pitchFamily="34" charset="0"/>
                <a:cs typeface="Aptos" panose="020B0004020202020204" pitchFamily="34" charset="0"/>
              </a:rPr>
              <a:t>’</a:t>
            </a:r>
            <a:r>
              <a:rPr lang="en-US" sz="1200" kern="100" dirty="0">
                <a:effectLst/>
                <a:latin typeface="Gibson" panose="02000000000000000000"/>
                <a:ea typeface="Aptos" panose="020B0004020202020204" pitchFamily="34" charset="0"/>
                <a:cs typeface="Times New Roman" panose="02020603050405020304" pitchFamily="18" charset="0"/>
              </a:rPr>
              <a:t>s tone across new devices and use cases.</a:t>
            </a:r>
          </a:p>
          <a:p>
            <a:pPr>
              <a:lnSpc>
                <a:spcPct val="115000"/>
              </a:lnSpc>
            </a:pPr>
            <a:r>
              <a:rPr lang="en-US" sz="1200" kern="100" dirty="0">
                <a:effectLst/>
                <a:latin typeface="Gibson" panose="02000000000000000000"/>
                <a:ea typeface="Aptos" panose="020B0004020202020204" pitchFamily="34" charset="0"/>
                <a:cs typeface="Times New Roman" panose="02020603050405020304" pitchFamily="18" charset="0"/>
              </a:rPr>
              <a:t>Built scalable systems for consent, confirmation, and error messaging.</a:t>
            </a:r>
          </a:p>
          <a:p>
            <a:pPr>
              <a:lnSpc>
                <a:spcPct val="115000"/>
              </a:lnSpc>
              <a:spcAft>
                <a:spcPts val="800"/>
              </a:spcAft>
            </a:pPr>
            <a:r>
              <a:rPr lang="en-US" sz="1200" kern="100" dirty="0">
                <a:effectLst/>
                <a:latin typeface="Gibson" panose="02000000000000000000"/>
                <a:ea typeface="Aptos" panose="020B0004020202020204" pitchFamily="34" charset="0"/>
                <a:cs typeface="Times New Roman" panose="02020603050405020304" pitchFamily="18" charset="0"/>
              </a:rPr>
              <a:t>Influenced decision-making through strong content strategy and UX insights.</a:t>
            </a:r>
          </a:p>
        </p:txBody>
      </p:sp>
      <p:sp>
        <p:nvSpPr>
          <p:cNvPr id="7" name="Text Placeholder 6">
            <a:extLst>
              <a:ext uri="{FF2B5EF4-FFF2-40B4-BE49-F238E27FC236}">
                <a16:creationId xmlns:a16="http://schemas.microsoft.com/office/drawing/2014/main" id="{74BDDB4A-A028-A3BF-67B9-B869B252DC4D}"/>
              </a:ext>
            </a:extLst>
          </p:cNvPr>
          <p:cNvSpPr>
            <a:spLocks noGrp="1"/>
          </p:cNvSpPr>
          <p:nvPr>
            <p:ph type="body" sz="quarter" idx="82"/>
          </p:nvPr>
        </p:nvSpPr>
        <p:spPr>
          <a:xfrm>
            <a:off x="609600" y="3467867"/>
            <a:ext cx="4952999" cy="302804"/>
          </a:xfrm>
        </p:spPr>
        <p:txBody>
          <a:bodyPr/>
          <a:lstStyle/>
          <a:p>
            <a:r>
              <a:rPr lang="en-US"/>
              <a:t>The Details</a:t>
            </a:r>
          </a:p>
        </p:txBody>
      </p:sp>
      <p:sp>
        <p:nvSpPr>
          <p:cNvPr id="9" name="Text Placeholder 8">
            <a:extLst>
              <a:ext uri="{FF2B5EF4-FFF2-40B4-BE49-F238E27FC236}">
                <a16:creationId xmlns:a16="http://schemas.microsoft.com/office/drawing/2014/main" id="{88CFD319-0B54-A11E-CAB0-9DB7DAFF4830}"/>
              </a:ext>
            </a:extLst>
          </p:cNvPr>
          <p:cNvSpPr>
            <a:spLocks noGrp="1"/>
          </p:cNvSpPr>
          <p:nvPr>
            <p:ph type="body" sz="quarter" idx="84"/>
          </p:nvPr>
        </p:nvSpPr>
        <p:spPr>
          <a:xfrm>
            <a:off x="411718" y="2276768"/>
            <a:ext cx="5149770" cy="932357"/>
          </a:xfrm>
        </p:spPr>
        <p:txBody>
          <a:bodyPr/>
          <a:lstStyle/>
          <a:p>
            <a:pPr marL="228600" marR="0">
              <a:lnSpc>
                <a:spcPct val="115000"/>
              </a:lnSpc>
              <a:spcAft>
                <a:spcPts val="800"/>
              </a:spcAft>
            </a:pPr>
            <a:r>
              <a:rPr lang="en-US" kern="0" dirty="0">
                <a:effectLst/>
                <a:latin typeface="Gibson" panose="02000000000000000000"/>
                <a:ea typeface="Times New Roman" panose="02020603050405020304" pitchFamily="18" charset="0"/>
                <a:cs typeface="Times New Roman" panose="02020603050405020304" pitchFamily="18" charset="0"/>
              </a:rPr>
              <a:t>Google DeepMind was rapidly developing Gemini 2.5, a cutting-edge AI system designed to assist users across smartphones (Samsung), in-car systems (Auto), and wearable tech (Fitbit). As these platforms evolved, so did the need for clear, intelligent, and human-centered content to support interactions, guide users, and reinforce trust in the AI’s capabilities. </a:t>
            </a:r>
            <a:endParaRPr lang="en-US" kern="100" dirty="0">
              <a:effectLst/>
              <a:latin typeface="Gibson" panose="02000000000000000000"/>
              <a:ea typeface="Aptos" panose="020B0004020202020204" pitchFamily="34" charset="0"/>
              <a:cs typeface="Times New Roman" panose="02020603050405020304" pitchFamily="18" charset="0"/>
            </a:endParaRPr>
          </a:p>
        </p:txBody>
      </p:sp>
      <p:sp>
        <p:nvSpPr>
          <p:cNvPr id="11" name="Text Placeholder 10">
            <a:extLst>
              <a:ext uri="{FF2B5EF4-FFF2-40B4-BE49-F238E27FC236}">
                <a16:creationId xmlns:a16="http://schemas.microsoft.com/office/drawing/2014/main" id="{D22F0EDF-07A2-7B7A-A419-067BA575E337}"/>
              </a:ext>
            </a:extLst>
          </p:cNvPr>
          <p:cNvSpPr>
            <a:spLocks noGrp="1"/>
          </p:cNvSpPr>
          <p:nvPr>
            <p:ph type="body" sz="quarter" idx="17"/>
          </p:nvPr>
        </p:nvSpPr>
        <p:spPr/>
        <p:txBody>
          <a:bodyPr/>
          <a:lstStyle/>
          <a:p>
            <a:r>
              <a:rPr lang="en-US" dirty="0"/>
              <a:t>Google DeepMind</a:t>
            </a:r>
          </a:p>
        </p:txBody>
      </p:sp>
      <p:sp>
        <p:nvSpPr>
          <p:cNvPr id="31" name="TextBox 30">
            <a:extLst>
              <a:ext uri="{FF2B5EF4-FFF2-40B4-BE49-F238E27FC236}">
                <a16:creationId xmlns:a16="http://schemas.microsoft.com/office/drawing/2014/main" id="{F6BE44FC-7C46-D459-4AF8-BCF147EEA540}"/>
              </a:ext>
            </a:extLst>
          </p:cNvPr>
          <p:cNvSpPr txBox="1"/>
          <p:nvPr/>
        </p:nvSpPr>
        <p:spPr>
          <a:xfrm>
            <a:off x="4263081" y="7525265"/>
            <a:ext cx="0" cy="0"/>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800"/>
              </a:spcAft>
              <a:buClr>
                <a:srgbClr val="00A5DF"/>
              </a:buClr>
              <a:buSzTx/>
              <a:buFontTx/>
              <a:buNone/>
              <a:tabLst/>
              <a:defRPr/>
            </a:pPr>
            <a:endParaRPr kumimoji="0" lang="en-US" sz="1400" b="0" i="0" u="none" strike="noStrike" kern="900" cap="none" spc="20" normalizeH="0" baseline="0" noProof="0" err="1">
              <a:ln>
                <a:noFill/>
              </a:ln>
              <a:solidFill>
                <a:srgbClr val="333F48"/>
              </a:solidFill>
              <a:effectLst/>
              <a:uLnTx/>
              <a:uFillTx/>
              <a:latin typeface="Gibson" panose="02000000000000000000" pitchFamily="2" charset="77"/>
              <a:ea typeface="+mn-ea"/>
              <a:cs typeface="+mn-cs"/>
            </a:endParaRPr>
          </a:p>
        </p:txBody>
      </p:sp>
      <p:sp>
        <p:nvSpPr>
          <p:cNvPr id="2" name="Text Placeholder 8">
            <a:extLst>
              <a:ext uri="{FF2B5EF4-FFF2-40B4-BE49-F238E27FC236}">
                <a16:creationId xmlns:a16="http://schemas.microsoft.com/office/drawing/2014/main" id="{B4AB5F45-642D-CFA8-3FEF-69A23FFD69E0}"/>
              </a:ext>
            </a:extLst>
          </p:cNvPr>
          <p:cNvSpPr txBox="1">
            <a:spLocks/>
          </p:cNvSpPr>
          <p:nvPr/>
        </p:nvSpPr>
        <p:spPr>
          <a:xfrm>
            <a:off x="6292313" y="185980"/>
            <a:ext cx="5706400" cy="2601825"/>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4" name="Picture 3" descr="A screenshot of a computer&#10;&#10;AI-generated content may be incorrect.">
            <a:extLst>
              <a:ext uri="{FF2B5EF4-FFF2-40B4-BE49-F238E27FC236}">
                <a16:creationId xmlns:a16="http://schemas.microsoft.com/office/drawing/2014/main" id="{AC63CBDF-6BA6-F973-9629-398F983DF17B}"/>
              </a:ext>
            </a:extLst>
          </p:cNvPr>
          <p:cNvPicPr>
            <a:picLocks noChangeAspect="1"/>
          </p:cNvPicPr>
          <p:nvPr/>
        </p:nvPicPr>
        <p:blipFill>
          <a:blip r:embed="rId3"/>
          <a:stretch>
            <a:fillRect/>
          </a:stretch>
        </p:blipFill>
        <p:spPr>
          <a:xfrm>
            <a:off x="6510744" y="686934"/>
            <a:ext cx="5269538" cy="4832919"/>
          </a:xfrm>
          <a:prstGeom prst="rect">
            <a:avLst/>
          </a:prstGeom>
        </p:spPr>
      </p:pic>
      <p:sp>
        <p:nvSpPr>
          <p:cNvPr id="3" name="TextBox 2">
            <a:extLst>
              <a:ext uri="{FF2B5EF4-FFF2-40B4-BE49-F238E27FC236}">
                <a16:creationId xmlns:a16="http://schemas.microsoft.com/office/drawing/2014/main" id="{8378BE47-71A7-95B6-50DC-FA69F4D4C8DB}"/>
              </a:ext>
            </a:extLst>
          </p:cNvPr>
          <p:cNvSpPr txBox="1"/>
          <p:nvPr/>
        </p:nvSpPr>
        <p:spPr>
          <a:xfrm>
            <a:off x="0" y="-4799"/>
            <a:ext cx="2231923"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C076668D-855D-2262-F3A6-A909DDEA9452}"/>
              </a:ext>
            </a:extLst>
          </p:cNvPr>
          <p:cNvSpPr txBox="1"/>
          <p:nvPr/>
        </p:nvSpPr>
        <p:spPr>
          <a:xfrm>
            <a:off x="-1" y="6248400"/>
            <a:ext cx="3451124"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13" name="Title 12">
            <a:extLst>
              <a:ext uri="{FF2B5EF4-FFF2-40B4-BE49-F238E27FC236}">
                <a16:creationId xmlns:a16="http://schemas.microsoft.com/office/drawing/2014/main" id="{2C667870-DFF6-A5DA-E03D-0251A0715093}"/>
              </a:ext>
            </a:extLst>
          </p:cNvPr>
          <p:cNvSpPr>
            <a:spLocks noGrp="1"/>
          </p:cNvSpPr>
          <p:nvPr>
            <p:ph type="title"/>
          </p:nvPr>
        </p:nvSpPr>
        <p:spPr/>
        <p:txBody>
          <a:bodyPr/>
          <a:lstStyle/>
          <a:p>
            <a:r>
              <a:rPr lang="en-US" dirty="0"/>
              <a:t>Google DeepMind Gemini 2.5  </a:t>
            </a:r>
            <a:br>
              <a:rPr lang="en-US" dirty="0"/>
            </a:br>
            <a:endParaRPr lang="en-US" dirty="0"/>
          </a:p>
        </p:txBody>
      </p:sp>
    </p:spTree>
    <p:extLst>
      <p:ext uri="{BB962C8B-B14F-4D97-AF65-F5344CB8AC3E}">
        <p14:creationId xmlns:p14="http://schemas.microsoft.com/office/powerpoint/2010/main" val="46115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E8663B-C5F8-9219-484C-77EDF5E2DEC2}"/>
              </a:ext>
            </a:extLst>
          </p:cNvPr>
          <p:cNvSpPr>
            <a:spLocks noGrp="1"/>
          </p:cNvSpPr>
          <p:nvPr>
            <p:ph type="title"/>
          </p:nvPr>
        </p:nvSpPr>
        <p:spPr>
          <a:xfrm>
            <a:off x="609600" y="1463040"/>
            <a:ext cx="4044593" cy="450293"/>
          </a:xfrm>
        </p:spPr>
        <p:txBody>
          <a:bodyPr/>
          <a:lstStyle/>
          <a:p>
            <a:pPr algn="ctr"/>
            <a:r>
              <a:rPr lang="en-US" dirty="0"/>
              <a:t>Google DeepMind Gemini 2.5  </a:t>
            </a:r>
          </a:p>
        </p:txBody>
      </p:sp>
      <p:sp>
        <p:nvSpPr>
          <p:cNvPr id="3" name="Text Placeholder 2">
            <a:extLst>
              <a:ext uri="{FF2B5EF4-FFF2-40B4-BE49-F238E27FC236}">
                <a16:creationId xmlns:a16="http://schemas.microsoft.com/office/drawing/2014/main" id="{FA8E2A56-7B91-7E6F-35F3-58847F5E7BED}"/>
              </a:ext>
            </a:extLst>
          </p:cNvPr>
          <p:cNvSpPr>
            <a:spLocks noGrp="1"/>
          </p:cNvSpPr>
          <p:nvPr>
            <p:ph type="body" sz="quarter" idx="45"/>
          </p:nvPr>
        </p:nvSpPr>
        <p:spPr>
          <a:xfrm>
            <a:off x="609600" y="1097280"/>
            <a:ext cx="4044593" cy="308671"/>
          </a:xfrm>
        </p:spPr>
        <p:txBody>
          <a:bodyPr/>
          <a:lstStyle/>
          <a:p>
            <a:r>
              <a:rPr lang="en-US"/>
              <a:t>Project Details</a:t>
            </a:r>
          </a:p>
        </p:txBody>
      </p:sp>
      <p:sp>
        <p:nvSpPr>
          <p:cNvPr id="7" name="Rectangle 6">
            <a:extLst>
              <a:ext uri="{FF2B5EF4-FFF2-40B4-BE49-F238E27FC236}">
                <a16:creationId xmlns:a16="http://schemas.microsoft.com/office/drawing/2014/main" id="{8C4B7176-C990-805B-E046-0BDF376F0666}"/>
              </a:ext>
            </a:extLst>
          </p:cNvPr>
          <p:cNvSpPr/>
          <p:nvPr/>
        </p:nvSpPr>
        <p:spPr>
          <a:xfrm>
            <a:off x="609600" y="2473515"/>
            <a:ext cx="4337470" cy="600892"/>
          </a:xfrm>
          <a:prstGeom prst="rect">
            <a:avLst/>
          </a:prstGeom>
          <a:solidFill>
            <a:schemeClr val="bg1">
              <a:lumMod val="9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T Gibson" pitchFamily="2" charset="77"/>
              <a:ea typeface="+mn-ea"/>
              <a:cs typeface="+mn-cs"/>
            </a:endParaRPr>
          </a:p>
        </p:txBody>
      </p:sp>
      <p:sp>
        <p:nvSpPr>
          <p:cNvPr id="8" name="Text Placeholder 2">
            <a:extLst>
              <a:ext uri="{FF2B5EF4-FFF2-40B4-BE49-F238E27FC236}">
                <a16:creationId xmlns:a16="http://schemas.microsoft.com/office/drawing/2014/main" id="{69B34C87-342D-3FA7-8954-AC7DF04C5DB4}"/>
              </a:ext>
            </a:extLst>
          </p:cNvPr>
          <p:cNvSpPr txBox="1">
            <a:spLocks/>
          </p:cNvSpPr>
          <p:nvPr/>
        </p:nvSpPr>
        <p:spPr>
          <a:xfrm>
            <a:off x="853458" y="2697017"/>
            <a:ext cx="1461053" cy="153888"/>
          </a:xfrm>
          <a:prstGeom prst="rect">
            <a:avLst/>
          </a:prstGeom>
        </p:spPr>
        <p:txBody>
          <a:bodyPr vert="horz" wrap="square" lIns="0" tIns="0" rIns="0" bIns="0" rtlCol="0">
            <a:spAutoFit/>
          </a:bodyPr>
          <a:lstStyle>
            <a:lvl1pPr marL="0"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1" i="0" kern="900" spc="10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A5DF"/>
              </a:buClr>
              <a:buSzTx/>
              <a:buFont typeface="Arial" panose="020B0604020202020204" pitchFamily="34" charset="0"/>
              <a:buNone/>
              <a:tabLst/>
              <a:defRPr/>
            </a:pPr>
            <a:r>
              <a:rPr lang="en-US" sz="1000" b="0" dirty="0">
                <a:solidFill>
                  <a:srgbClr val="333F48"/>
                </a:solidFill>
                <a:latin typeface="Gibson Medium" panose="02000000000000000000" pitchFamily="2" charset="77"/>
              </a:rPr>
              <a:t>Ada Burch</a:t>
            </a:r>
            <a:endParaRPr kumimoji="0" lang="en-US" sz="1000" b="0" i="0" u="none" strike="noStrike" kern="900" cap="none" spc="100" normalizeH="0" baseline="0" noProof="0" dirty="0">
              <a:ln>
                <a:noFill/>
              </a:ln>
              <a:solidFill>
                <a:srgbClr val="333F48"/>
              </a:solidFill>
              <a:effectLst/>
              <a:uLnTx/>
              <a:uFillTx/>
              <a:latin typeface="Gibson Medium" panose="02000000000000000000" pitchFamily="2" charset="77"/>
              <a:ea typeface="+mn-ea"/>
              <a:cs typeface="+mn-cs"/>
            </a:endParaRPr>
          </a:p>
        </p:txBody>
      </p:sp>
      <p:cxnSp>
        <p:nvCxnSpPr>
          <p:cNvPr id="9" name="Straight Connector 8">
            <a:extLst>
              <a:ext uri="{FF2B5EF4-FFF2-40B4-BE49-F238E27FC236}">
                <a16:creationId xmlns:a16="http://schemas.microsoft.com/office/drawing/2014/main" id="{307EFFC3-D678-10C8-8492-A02F3D9C3099}"/>
              </a:ext>
            </a:extLst>
          </p:cNvPr>
          <p:cNvCxnSpPr>
            <a:cxnSpLocks/>
          </p:cNvCxnSpPr>
          <p:nvPr/>
        </p:nvCxnSpPr>
        <p:spPr>
          <a:xfrm>
            <a:off x="2425724" y="2562238"/>
            <a:ext cx="0" cy="42344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632DE3B6-6B2F-92D5-C916-2D37D593E284}"/>
              </a:ext>
            </a:extLst>
          </p:cNvPr>
          <p:cNvSpPr txBox="1">
            <a:spLocks/>
          </p:cNvSpPr>
          <p:nvPr/>
        </p:nvSpPr>
        <p:spPr>
          <a:xfrm>
            <a:off x="2635949" y="2682521"/>
            <a:ext cx="2018244" cy="182880"/>
          </a:xfrm>
          <a:prstGeom prst="rect">
            <a:avLst/>
          </a:prstGeom>
        </p:spPr>
        <p:txBody>
          <a:bodyPr vert="horz" lIns="0" tIns="0" rIns="0" bIns="0" rtlCol="0" anchor="t">
            <a:noAutofit/>
          </a:bodyPr>
          <a:lstStyle>
            <a:lvl1pPr marL="0" marR="0" indent="0" algn="l" defTabSz="914377" rtl="0" eaLnBrk="1" fontAlgn="auto" latinLnBrk="0" hangingPunct="1">
              <a:lnSpc>
                <a:spcPct val="100000"/>
              </a:lnSpc>
              <a:spcBef>
                <a:spcPts val="0"/>
              </a:spcBef>
              <a:spcAft>
                <a:spcPts val="800"/>
              </a:spcAft>
              <a:buClr>
                <a:srgbClr val="00A5DF"/>
              </a:buClr>
              <a:buSzTx/>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1825625"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377" rtl="0" eaLnBrk="1" fontAlgn="auto" latinLnBrk="0" hangingPunct="1">
              <a:lnSpc>
                <a:spcPct val="110000"/>
              </a:lnSpc>
              <a:spcBef>
                <a:spcPts val="0"/>
              </a:spcBef>
              <a:spcAft>
                <a:spcPts val="600"/>
              </a:spcAft>
              <a:buClr>
                <a:srgbClr val="003865"/>
              </a:buClr>
              <a:buSzTx/>
              <a:buFont typeface="Wingdings" pitchFamily="2" charset="2"/>
              <a:buChar char="ü"/>
              <a:tabLst/>
              <a:defRPr/>
            </a:pPr>
            <a:r>
              <a:rPr kumimoji="0" lang="en-US" sz="1200" b="0" i="0" u="none" strike="noStrike" kern="900" cap="none" spc="20" normalizeH="0" baseline="0" noProof="0" dirty="0">
                <a:ln>
                  <a:noFill/>
                </a:ln>
                <a:solidFill>
                  <a:srgbClr val="333F48"/>
                </a:solidFill>
                <a:effectLst/>
                <a:uLnTx/>
                <a:uFillTx/>
                <a:latin typeface="Gibson"/>
                <a:ea typeface="+mn-ea"/>
                <a:cs typeface="+mn-cs"/>
              </a:rPr>
              <a:t>Conversation &amp; Content  Designer</a:t>
            </a:r>
            <a:endParaRPr kumimoji="0" lang="en-US" sz="1200" b="0" i="0" u="none" strike="noStrike" kern="900" cap="none" spc="20" normalizeH="0" baseline="0" noProof="0" dirty="0">
              <a:ln>
                <a:noFill/>
              </a:ln>
              <a:solidFill>
                <a:srgbClr val="333F48"/>
              </a:solidFill>
              <a:effectLst/>
              <a:uLnTx/>
              <a:uFillTx/>
              <a:latin typeface="Gibson" panose="02000000000000000000" pitchFamily="2" charset="77"/>
              <a:ea typeface="+mn-ea"/>
              <a:cs typeface="+mn-cs"/>
            </a:endParaRPr>
          </a:p>
        </p:txBody>
      </p:sp>
      <p:sp>
        <p:nvSpPr>
          <p:cNvPr id="13" name="Text Placeholder 5">
            <a:extLst>
              <a:ext uri="{FF2B5EF4-FFF2-40B4-BE49-F238E27FC236}">
                <a16:creationId xmlns:a16="http://schemas.microsoft.com/office/drawing/2014/main" id="{B16B5DEE-AC7C-9BA6-EF9E-610C1C1C4E63}"/>
              </a:ext>
            </a:extLst>
          </p:cNvPr>
          <p:cNvSpPr txBox="1">
            <a:spLocks/>
          </p:cNvSpPr>
          <p:nvPr/>
        </p:nvSpPr>
        <p:spPr>
          <a:xfrm>
            <a:off x="654140" y="5272957"/>
            <a:ext cx="4952999" cy="2085975"/>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lnSpc>
                <a:spcPct val="115000"/>
              </a:lnSpc>
              <a:spcAft>
                <a:spcPts val="800"/>
              </a:spcAft>
              <a:buNone/>
            </a:pPr>
            <a:r>
              <a:rPr lang="en-US" sz="1200" kern="0" dirty="0">
                <a:effectLst/>
                <a:latin typeface="Gibson" panose="02000000000000000000"/>
                <a:ea typeface="Times New Roman" panose="02020603050405020304" pitchFamily="18" charset="0"/>
                <a:cs typeface="Times New Roman" panose="02020603050405020304" pitchFamily="18" charset="0"/>
              </a:rPr>
              <a:t>I</a:t>
            </a:r>
            <a:r>
              <a:rPr lang="en-US" kern="100" dirty="0">
                <a:latin typeface="Gibson" panose="02000000000000000000"/>
                <a:ea typeface="Times New Roman" panose="02020603050405020304" pitchFamily="18" charset="0"/>
                <a:cs typeface="Times New Roman" panose="02020603050405020304" pitchFamily="18" charset="0"/>
              </a:rPr>
              <a:t> </a:t>
            </a:r>
            <a:r>
              <a:rPr lang="en-US" sz="1200" kern="0" dirty="0">
                <a:effectLst/>
                <a:latin typeface="Gibson" panose="02000000000000000000"/>
                <a:ea typeface="Times New Roman" panose="02020603050405020304" pitchFamily="18" charset="0"/>
                <a:cs typeface="Times New Roman" panose="02020603050405020304" pitchFamily="18" charset="0"/>
              </a:rPr>
              <a:t>partnered with product designers, researchers, engineers, and product managers to ensure the content aligned with the technical constraints and user needs.</a:t>
            </a:r>
            <a:r>
              <a:rPr lang="en-US" kern="100" dirty="0">
                <a:latin typeface="Gibson" panose="02000000000000000000"/>
                <a:ea typeface="Times New Roman" panose="02020603050405020304" pitchFamily="18" charset="0"/>
                <a:cs typeface="Times New Roman" panose="02020603050405020304" pitchFamily="18" charset="0"/>
              </a:rPr>
              <a:t> I also </a:t>
            </a:r>
            <a:r>
              <a:rPr lang="en-US" sz="1200" kern="0" dirty="0">
                <a:effectLst/>
                <a:latin typeface="Gibson" panose="02000000000000000000"/>
                <a:ea typeface="Times New Roman" panose="02020603050405020304" pitchFamily="18" charset="0"/>
                <a:cs typeface="Times New Roman" panose="02020603050405020304" pitchFamily="18" charset="0"/>
              </a:rPr>
              <a:t>contributed to frameworks and string libraries that could scale across Gemini’s ecosystem, ensuring consistency and coherence across touchpoints.</a:t>
            </a:r>
            <a:endParaRPr lang="en-US" sz="1200" kern="100" dirty="0">
              <a:effectLst/>
              <a:latin typeface="Gibson" panose="02000000000000000000"/>
              <a:ea typeface="Aptos" panose="020B0004020202020204" pitchFamily="34" charset="0"/>
              <a:cs typeface="Times New Roman" panose="02020603050405020304" pitchFamily="18" charset="0"/>
            </a:endParaRPr>
          </a:p>
          <a:p>
            <a:pPr marL="0" marR="0" lvl="0" indent="0" algn="l" defTabSz="914377" rtl="0" eaLnBrk="1" fontAlgn="auto" latinLnBrk="0" hangingPunct="1">
              <a:lnSpc>
                <a:spcPct val="120000"/>
              </a:lnSpc>
              <a:spcBef>
                <a:spcPts val="0"/>
              </a:spcBef>
              <a:spcAft>
                <a:spcPts val="600"/>
              </a:spcAft>
              <a:buClr>
                <a:srgbClr val="333F48"/>
              </a:buClr>
              <a:buSzTx/>
              <a:buNone/>
              <a:tabLst/>
              <a:defRPr/>
            </a:pPr>
            <a:endParaRPr kumimoji="0" lang="en-US" sz="10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sym typeface="Adelle Regular"/>
            </a:endParaRPr>
          </a:p>
        </p:txBody>
      </p:sp>
      <p:sp>
        <p:nvSpPr>
          <p:cNvPr id="15" name="Text Placeholder 6">
            <a:extLst>
              <a:ext uri="{FF2B5EF4-FFF2-40B4-BE49-F238E27FC236}">
                <a16:creationId xmlns:a16="http://schemas.microsoft.com/office/drawing/2014/main" id="{05D5293E-3696-91E7-9D6C-549096CF26D1}"/>
              </a:ext>
            </a:extLst>
          </p:cNvPr>
          <p:cNvSpPr txBox="1">
            <a:spLocks/>
          </p:cNvSpPr>
          <p:nvPr/>
        </p:nvSpPr>
        <p:spPr>
          <a:xfrm>
            <a:off x="609600" y="3188233"/>
            <a:ext cx="4953000" cy="1293449"/>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800"/>
              </a:spcAft>
              <a:buSzPts val="1000"/>
              <a:tabLst>
                <a:tab pos="457200" algn="l"/>
              </a:tabLst>
            </a:pPr>
            <a:r>
              <a:rPr lang="en-US" kern="0" dirty="0">
                <a:effectLst/>
                <a:latin typeface="Gibson" panose="02000000000000000000"/>
                <a:ea typeface="Times New Roman" panose="02020603050405020304" pitchFamily="18" charset="0"/>
                <a:cs typeface="Times New Roman" panose="02020603050405020304" pitchFamily="18" charset="0"/>
              </a:rPr>
              <a:t>Delivered end-to-end content for Gemini Extensions notices on Gemini Watch and Gemini Auto.</a:t>
            </a:r>
            <a:endParaRPr lang="en-US" kern="100" dirty="0">
              <a:effectLst/>
              <a:latin typeface="Gibson" panose="02000000000000000000"/>
              <a:ea typeface="Aptos" panose="020B0004020202020204" pitchFamily="34" charset="0"/>
              <a:cs typeface="Times New Roman" panose="02020603050405020304" pitchFamily="18" charset="0"/>
            </a:endParaRPr>
          </a:p>
          <a:p>
            <a:pPr>
              <a:lnSpc>
                <a:spcPct val="115000"/>
              </a:lnSpc>
              <a:spcAft>
                <a:spcPts val="800"/>
              </a:spcAft>
              <a:buSzPts val="1000"/>
              <a:tabLst>
                <a:tab pos="457200" algn="l"/>
              </a:tabLst>
            </a:pPr>
            <a:r>
              <a:rPr lang="en-US" kern="0" dirty="0">
                <a:effectLst/>
                <a:latin typeface="Gibson" panose="02000000000000000000"/>
                <a:ea typeface="Times New Roman" panose="02020603050405020304" pitchFamily="18" charset="0"/>
                <a:cs typeface="Times New Roman" panose="02020603050405020304" pitchFamily="18" charset="0"/>
              </a:rPr>
              <a:t>Wrote user-friendly and effective error strings for Gemini on Samsung S25, Apollo error messages, and </a:t>
            </a:r>
            <a:r>
              <a:rPr lang="en-US" kern="0" dirty="0" err="1">
                <a:effectLst/>
                <a:latin typeface="Gibson" panose="02000000000000000000"/>
                <a:ea typeface="Times New Roman" panose="02020603050405020304" pitchFamily="18" charset="0"/>
                <a:cs typeface="Times New Roman" panose="02020603050405020304" pitchFamily="18" charset="0"/>
              </a:rPr>
              <a:t>GoWatch</a:t>
            </a:r>
            <a:r>
              <a:rPr lang="en-US" kern="0" dirty="0">
                <a:effectLst/>
                <a:latin typeface="Gibson" panose="02000000000000000000"/>
                <a:ea typeface="Times New Roman" panose="02020603050405020304" pitchFamily="18" charset="0"/>
                <a:cs typeface="Times New Roman" panose="02020603050405020304" pitchFamily="18" charset="0"/>
              </a:rPr>
              <a:t> error punts.</a:t>
            </a:r>
            <a:endParaRPr lang="en-US" kern="100" dirty="0">
              <a:effectLst/>
              <a:latin typeface="Gibson" panose="02000000000000000000"/>
              <a:ea typeface="Aptos" panose="020B0004020202020204" pitchFamily="34" charset="0"/>
              <a:cs typeface="Times New Roman" panose="02020603050405020304" pitchFamily="18" charset="0"/>
            </a:endParaRPr>
          </a:p>
          <a:p>
            <a:pPr>
              <a:lnSpc>
                <a:spcPct val="115000"/>
              </a:lnSpc>
              <a:spcAft>
                <a:spcPts val="800"/>
              </a:spcAft>
              <a:buSzPts val="1000"/>
              <a:tabLst>
                <a:tab pos="457200" algn="l"/>
              </a:tabLst>
            </a:pPr>
            <a:r>
              <a:rPr lang="en-US" kern="0" dirty="0">
                <a:effectLst/>
                <a:latin typeface="Gibson" panose="02000000000000000000"/>
                <a:ea typeface="Times New Roman" panose="02020603050405020304" pitchFamily="18" charset="0"/>
                <a:cs typeface="Times New Roman" panose="02020603050405020304" pitchFamily="18" charset="0"/>
              </a:rPr>
              <a:t>Refined Gemini’s Processing Indicator Strings and Workspace Extension Confirmation flows, aligning microcopy with business goals while simplifying user understanding of complex AI actions.</a:t>
            </a:r>
            <a:endParaRPr lang="en-US" kern="100" dirty="0">
              <a:effectLst/>
              <a:latin typeface="Gibson" panose="0200000000000000000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DF93CE0C-6648-E513-F015-AEC7FD982E06}"/>
              </a:ext>
            </a:extLst>
          </p:cNvPr>
          <p:cNvSpPr txBox="1">
            <a:spLocks/>
          </p:cNvSpPr>
          <p:nvPr/>
        </p:nvSpPr>
        <p:spPr>
          <a:xfrm>
            <a:off x="654139" y="4970153"/>
            <a:ext cx="4952999" cy="302804"/>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a:ln>
                  <a:noFill/>
                </a:ln>
                <a:solidFill>
                  <a:srgbClr val="333F48"/>
                </a:solidFill>
                <a:effectLst/>
                <a:uLnTx/>
                <a:uFillTx/>
                <a:latin typeface="Gibson Medium" panose="02000000000000000000" pitchFamily="2" charset="77"/>
                <a:ea typeface="+mn-ea"/>
                <a:cs typeface="+mn-cs"/>
              </a:rPr>
              <a:t>The Approach</a:t>
            </a:r>
          </a:p>
        </p:txBody>
      </p:sp>
      <p:sp>
        <p:nvSpPr>
          <p:cNvPr id="6" name="TextBox 5">
            <a:extLst>
              <a:ext uri="{FF2B5EF4-FFF2-40B4-BE49-F238E27FC236}">
                <a16:creationId xmlns:a16="http://schemas.microsoft.com/office/drawing/2014/main" id="{8E583B53-4E74-A3FC-CEBA-FB67D7D20BC2}"/>
              </a:ext>
            </a:extLst>
          </p:cNvPr>
          <p:cNvSpPr txBox="1"/>
          <p:nvPr/>
        </p:nvSpPr>
        <p:spPr>
          <a:xfrm>
            <a:off x="0" y="6407706"/>
            <a:ext cx="3569110" cy="450293"/>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11" name="TextBox 10">
            <a:extLst>
              <a:ext uri="{FF2B5EF4-FFF2-40B4-BE49-F238E27FC236}">
                <a16:creationId xmlns:a16="http://schemas.microsoft.com/office/drawing/2014/main" id="{1FE69CC8-282C-D3F5-C8D7-C0FE5A394C4B}"/>
              </a:ext>
            </a:extLst>
          </p:cNvPr>
          <p:cNvSpPr txBox="1"/>
          <p:nvPr/>
        </p:nvSpPr>
        <p:spPr>
          <a:xfrm>
            <a:off x="8534400" y="6211474"/>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pic>
        <p:nvPicPr>
          <p:cNvPr id="24" name="Picture 23" descr="A screenshot of a smart watch&#10;&#10;AI-generated content may be incorrect.">
            <a:extLst>
              <a:ext uri="{FF2B5EF4-FFF2-40B4-BE49-F238E27FC236}">
                <a16:creationId xmlns:a16="http://schemas.microsoft.com/office/drawing/2014/main" id="{BA65E153-12F6-4CFA-2D2C-8EFC16A968A3}"/>
              </a:ext>
            </a:extLst>
          </p:cNvPr>
          <p:cNvPicPr>
            <a:picLocks noChangeAspect="1"/>
          </p:cNvPicPr>
          <p:nvPr/>
        </p:nvPicPr>
        <p:blipFill>
          <a:blip r:embed="rId3"/>
          <a:stretch>
            <a:fillRect/>
          </a:stretch>
        </p:blipFill>
        <p:spPr>
          <a:xfrm>
            <a:off x="5958348" y="1254196"/>
            <a:ext cx="6233652" cy="4394124"/>
          </a:xfrm>
          <a:prstGeom prst="rect">
            <a:avLst/>
          </a:prstGeom>
        </p:spPr>
      </p:pic>
    </p:spTree>
    <p:extLst>
      <p:ext uri="{BB962C8B-B14F-4D97-AF65-F5344CB8AC3E}">
        <p14:creationId xmlns:p14="http://schemas.microsoft.com/office/powerpoint/2010/main" val="997964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B4F3E-56AC-83AC-F32D-CE5D98D2F5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8BC6BD-312C-D5DA-D2B6-6F67CE2B0F5E}"/>
              </a:ext>
            </a:extLst>
          </p:cNvPr>
          <p:cNvSpPr>
            <a:spLocks noGrp="1"/>
          </p:cNvSpPr>
          <p:nvPr>
            <p:ph type="title"/>
          </p:nvPr>
        </p:nvSpPr>
        <p:spPr>
          <a:xfrm>
            <a:off x="609600" y="1463040"/>
            <a:ext cx="4044593" cy="450293"/>
          </a:xfrm>
        </p:spPr>
        <p:txBody>
          <a:bodyPr/>
          <a:lstStyle/>
          <a:p>
            <a:pPr algn="ctr"/>
            <a:r>
              <a:rPr lang="en-US" dirty="0"/>
              <a:t>Google DeepMind Gemini 2.5  </a:t>
            </a:r>
          </a:p>
        </p:txBody>
      </p:sp>
      <p:sp>
        <p:nvSpPr>
          <p:cNvPr id="3" name="Text Placeholder 2">
            <a:extLst>
              <a:ext uri="{FF2B5EF4-FFF2-40B4-BE49-F238E27FC236}">
                <a16:creationId xmlns:a16="http://schemas.microsoft.com/office/drawing/2014/main" id="{D56D6976-2016-AD7E-6CA0-667BFBEA24E1}"/>
              </a:ext>
            </a:extLst>
          </p:cNvPr>
          <p:cNvSpPr>
            <a:spLocks noGrp="1"/>
          </p:cNvSpPr>
          <p:nvPr>
            <p:ph type="body" sz="quarter" idx="45"/>
          </p:nvPr>
        </p:nvSpPr>
        <p:spPr>
          <a:xfrm>
            <a:off x="609600" y="1097280"/>
            <a:ext cx="4044593" cy="308671"/>
          </a:xfrm>
        </p:spPr>
        <p:txBody>
          <a:bodyPr/>
          <a:lstStyle/>
          <a:p>
            <a:r>
              <a:rPr lang="en-US"/>
              <a:t>Project Details</a:t>
            </a:r>
          </a:p>
        </p:txBody>
      </p:sp>
      <p:sp>
        <p:nvSpPr>
          <p:cNvPr id="5" name="Text Placeholder 4">
            <a:extLst>
              <a:ext uri="{FF2B5EF4-FFF2-40B4-BE49-F238E27FC236}">
                <a16:creationId xmlns:a16="http://schemas.microsoft.com/office/drawing/2014/main" id="{F6A9D77D-C22D-F768-AB3D-7B8E55C732C1}"/>
              </a:ext>
            </a:extLst>
          </p:cNvPr>
          <p:cNvSpPr txBox="1">
            <a:spLocks/>
          </p:cNvSpPr>
          <p:nvPr/>
        </p:nvSpPr>
        <p:spPr>
          <a:xfrm>
            <a:off x="654139" y="4970153"/>
            <a:ext cx="4952999" cy="302804"/>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endParaRPr kumimoji="0" lang="en-US" sz="1200" b="0" i="0" u="none" strike="noStrike" kern="900" cap="none" spc="0" normalizeH="0" baseline="0" noProof="0" dirty="0">
              <a:ln>
                <a:noFill/>
              </a:ln>
              <a:solidFill>
                <a:srgbClr val="333F48"/>
              </a:solidFill>
              <a:effectLst/>
              <a:uLnTx/>
              <a:uFillTx/>
              <a:latin typeface="Gibson Medium" panose="02000000000000000000" pitchFamily="2" charset="77"/>
              <a:ea typeface="+mn-ea"/>
              <a:cs typeface="+mn-cs"/>
            </a:endParaRPr>
          </a:p>
        </p:txBody>
      </p:sp>
      <p:sp>
        <p:nvSpPr>
          <p:cNvPr id="6" name="TextBox 5">
            <a:extLst>
              <a:ext uri="{FF2B5EF4-FFF2-40B4-BE49-F238E27FC236}">
                <a16:creationId xmlns:a16="http://schemas.microsoft.com/office/drawing/2014/main" id="{EB9E833E-533B-A664-73D8-A453461783D6}"/>
              </a:ext>
            </a:extLst>
          </p:cNvPr>
          <p:cNvSpPr txBox="1"/>
          <p:nvPr/>
        </p:nvSpPr>
        <p:spPr>
          <a:xfrm>
            <a:off x="0" y="6407706"/>
            <a:ext cx="3569110" cy="450293"/>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11" name="TextBox 10">
            <a:extLst>
              <a:ext uri="{FF2B5EF4-FFF2-40B4-BE49-F238E27FC236}">
                <a16:creationId xmlns:a16="http://schemas.microsoft.com/office/drawing/2014/main" id="{B6EC2FD6-AB01-E10C-9DD3-7CC58F1D5CFA}"/>
              </a:ext>
            </a:extLst>
          </p:cNvPr>
          <p:cNvSpPr txBox="1"/>
          <p:nvPr/>
        </p:nvSpPr>
        <p:spPr>
          <a:xfrm>
            <a:off x="8534400" y="6211474"/>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pic>
        <p:nvPicPr>
          <p:cNvPr id="18" name="Picture 17" descr="A phone on a screen&#10;&#10;AI-generated content may be incorrect.">
            <a:extLst>
              <a:ext uri="{FF2B5EF4-FFF2-40B4-BE49-F238E27FC236}">
                <a16:creationId xmlns:a16="http://schemas.microsoft.com/office/drawing/2014/main" id="{E07545D4-FE73-BC99-2C05-EF507E69DC7A}"/>
              </a:ext>
            </a:extLst>
          </p:cNvPr>
          <p:cNvPicPr>
            <a:picLocks noChangeAspect="1"/>
          </p:cNvPicPr>
          <p:nvPr/>
        </p:nvPicPr>
        <p:blipFill>
          <a:blip r:embed="rId3"/>
          <a:stretch>
            <a:fillRect/>
          </a:stretch>
        </p:blipFill>
        <p:spPr>
          <a:xfrm>
            <a:off x="7827261" y="674575"/>
            <a:ext cx="4276249" cy="5086145"/>
          </a:xfrm>
          <a:prstGeom prst="rect">
            <a:avLst/>
          </a:prstGeom>
        </p:spPr>
      </p:pic>
      <p:pic>
        <p:nvPicPr>
          <p:cNvPr id="21" name="Picture 20" descr="A phone next to a sign&#10;&#10;AI-generated content may be incorrect.">
            <a:extLst>
              <a:ext uri="{FF2B5EF4-FFF2-40B4-BE49-F238E27FC236}">
                <a16:creationId xmlns:a16="http://schemas.microsoft.com/office/drawing/2014/main" id="{B4AB6B76-5E92-7FD4-3145-7C0BA2B55165}"/>
              </a:ext>
            </a:extLst>
          </p:cNvPr>
          <p:cNvPicPr>
            <a:picLocks noChangeAspect="1"/>
          </p:cNvPicPr>
          <p:nvPr/>
        </p:nvPicPr>
        <p:blipFill>
          <a:blip r:embed="rId4"/>
          <a:stretch>
            <a:fillRect/>
          </a:stretch>
        </p:blipFill>
        <p:spPr>
          <a:xfrm>
            <a:off x="106891" y="2421866"/>
            <a:ext cx="7622533" cy="3338854"/>
          </a:xfrm>
          <a:prstGeom prst="rect">
            <a:avLst/>
          </a:prstGeom>
        </p:spPr>
      </p:pic>
    </p:spTree>
    <p:extLst>
      <p:ext uri="{BB962C8B-B14F-4D97-AF65-F5344CB8AC3E}">
        <p14:creationId xmlns:p14="http://schemas.microsoft.com/office/powerpoint/2010/main" val="2434965234"/>
      </p:ext>
    </p:extLst>
  </p:cSld>
  <p:clrMapOvr>
    <a:masterClrMapping/>
  </p:clrMapOvr>
</p:sld>
</file>

<file path=ppt/theme/theme1.xml><?xml version="1.0" encoding="utf-8"?>
<a:theme xmlns:a="http://schemas.openxmlformats.org/drawingml/2006/main" name="3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394</TotalTime>
  <Words>397</Words>
  <Application>Microsoft Office PowerPoint</Application>
  <PresentationFormat>Widescreen</PresentationFormat>
  <Paragraphs>29</Paragraphs>
  <Slides>4</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vt:i4>
      </vt:variant>
    </vt:vector>
  </HeadingPairs>
  <TitlesOfParts>
    <vt:vector size="15" baseType="lpstr">
      <vt:lpstr>Aptos</vt:lpstr>
      <vt:lpstr>Arial</vt:lpstr>
      <vt:lpstr>Calibri</vt:lpstr>
      <vt:lpstr>CT Gibson</vt:lpstr>
      <vt:lpstr>Franklin Gothic Book</vt:lpstr>
      <vt:lpstr>Gibson</vt:lpstr>
      <vt:lpstr>Gibson Book</vt:lpstr>
      <vt:lpstr>Gibson Medium</vt:lpstr>
      <vt:lpstr>Gibson SemiBold</vt:lpstr>
      <vt:lpstr>Wingdings</vt:lpstr>
      <vt:lpstr>3_UPDATED</vt:lpstr>
      <vt:lpstr>Ada Burch</vt:lpstr>
      <vt:lpstr>Google DeepMind Gemini 2.5   </vt:lpstr>
      <vt:lpstr>Google DeepMind Gemini 2.5  </vt:lpstr>
      <vt:lpstr>Google DeepMind Gemini 2.5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Kemis Rawls</dc:creator>
  <cp:lastModifiedBy>Burch, Ada</cp:lastModifiedBy>
  <cp:revision>7</cp:revision>
  <dcterms:created xsi:type="dcterms:W3CDTF">2025-04-24T17:33:22Z</dcterms:created>
  <dcterms:modified xsi:type="dcterms:W3CDTF">2026-04-01T18:31:36Z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c2b4105-0511-4b0f-9c74-4c65553fde41_Enabled">
    <vt:lpwstr>true</vt:lpwstr>
  </property>
  <property fmtid="{D5CDD505-2E9C-101B-9397-08002B2CF9AE}" pid="3" name="MSIP_Label_5c2b4105-0511-4b0f-9c74-4c65553fde41_SetDate">
    <vt:lpwstr>2025-04-24T17:35:48Z</vt:lpwstr>
  </property>
  <property fmtid="{D5CDD505-2E9C-101B-9397-08002B2CF9AE}" pid="4" name="MSIP_Label_5c2b4105-0511-4b0f-9c74-4c65553fde41_Method">
    <vt:lpwstr>Privileged</vt:lpwstr>
  </property>
  <property fmtid="{D5CDD505-2E9C-101B-9397-08002B2CF9AE}" pid="5" name="MSIP_Label_5c2b4105-0511-4b0f-9c74-4c65553fde41_Name">
    <vt:lpwstr>Confidential</vt:lpwstr>
  </property>
  <property fmtid="{D5CDD505-2E9C-101B-9397-08002B2CF9AE}" pid="6" name="MSIP_Label_5c2b4105-0511-4b0f-9c74-4c65553fde41_SiteId">
    <vt:lpwstr>ae9d6e9a-cc18-4204-ac29-43a0ccb860e8</vt:lpwstr>
  </property>
  <property fmtid="{D5CDD505-2E9C-101B-9397-08002B2CF9AE}" pid="7" name="MSIP_Label_5c2b4105-0511-4b0f-9c74-4c65553fde41_ActionId">
    <vt:lpwstr>b4224436-2301-45d5-b1eb-96f3222cb5f8</vt:lpwstr>
  </property>
  <property fmtid="{D5CDD505-2E9C-101B-9397-08002B2CF9AE}" pid="8" name="MSIP_Label_5c2b4105-0511-4b0f-9c74-4c65553fde41_ContentBits">
    <vt:lpwstr>2</vt:lpwstr>
  </property>
  <property fmtid="{D5CDD505-2E9C-101B-9397-08002B2CF9AE}" pid="9" name="MSIP_Label_5c2b4105-0511-4b0f-9c74-4c65553fde41_Tag">
    <vt:lpwstr>50, 0, 1, 1</vt:lpwstr>
  </property>
  <property fmtid="{D5CDD505-2E9C-101B-9397-08002B2CF9AE}" pid="10" name="ClassificationContentMarkingFooterLocations">
    <vt:lpwstr>3_UPDATED:5</vt:lpwstr>
  </property>
  <property fmtid="{D5CDD505-2E9C-101B-9397-08002B2CF9AE}" pid="11" name="ClassificationContentMarkingFooterText">
    <vt:lpwstr>          Confidential</vt:lpwstr>
  </property>
</Properties>
</file>